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2"/>
    <p:sldId id="256" r:id="rId3"/>
    <p:sldId id="259" r:id="rId4"/>
    <p:sldId id="280" r:id="rId5"/>
  </p:sldIdLst>
  <p:sldSz cx="13716000" cy="24387175"/>
  <p:notesSz cx="6858000" cy="9144000"/>
  <p:defaultTextStyle>
    <a:defPPr>
      <a:defRPr lang="es-ES"/>
    </a:defPPr>
    <a:lvl1pPr marL="0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  <a:srgbClr val="D60000"/>
    <a:srgbClr val="00A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5" autoAdjust="0"/>
    <p:restoredTop sz="94698" autoAdjust="0"/>
  </p:normalViewPr>
  <p:slideViewPr>
    <p:cSldViewPr snapToGrid="0" snapToObjects="1">
      <p:cViewPr>
        <p:scale>
          <a:sx n="150" d="100"/>
          <a:sy n="150" d="100"/>
        </p:scale>
        <p:origin x="592" y="9952"/>
      </p:cViewPr>
      <p:guideLst>
        <p:guide orient="horz" pos="7681"/>
        <p:guide pos="4320"/>
      </p:guideLst>
    </p:cSldViewPr>
  </p:slideViewPr>
  <p:outlineViewPr>
    <p:cViewPr>
      <p:scale>
        <a:sx n="33" d="100"/>
        <a:sy n="33" d="100"/>
      </p:scale>
      <p:origin x="0" y="66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28700" y="7575833"/>
            <a:ext cx="11658600" cy="522743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57400" y="13819399"/>
            <a:ext cx="9601200" cy="62322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E631-A262-C544-97E3-A559CEB1E99A}" type="datetimeFigureOut">
              <a:rPr lang="es-ES" smtClean="0"/>
              <a:t>13/11/17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00C0-F93B-FA49-8575-EC8AFA41150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155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E631-A262-C544-97E3-A559CEB1E99A}" type="datetimeFigureOut">
              <a:rPr lang="es-ES" smtClean="0"/>
              <a:t>13/11/17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00C0-F93B-FA49-8575-EC8AFA41150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60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944100" y="976620"/>
            <a:ext cx="3086100" cy="20808131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976620"/>
            <a:ext cx="9029700" cy="20808131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E631-A262-C544-97E3-A559CEB1E99A}" type="datetimeFigureOut">
              <a:rPr lang="es-ES" smtClean="0"/>
              <a:t>13/11/17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00C0-F93B-FA49-8575-EC8AFA41150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99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E631-A262-C544-97E3-A559CEB1E99A}" type="datetimeFigureOut">
              <a:rPr lang="es-ES" smtClean="0"/>
              <a:t>13/11/17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00C0-F93B-FA49-8575-EC8AFA41150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26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3470" y="15671020"/>
            <a:ext cx="11658600" cy="4843564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83470" y="10336327"/>
            <a:ext cx="11658600" cy="5334693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E631-A262-C544-97E3-A559CEB1E99A}" type="datetimeFigureOut">
              <a:rPr lang="es-ES" smtClean="0"/>
              <a:t>13/11/17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00C0-F93B-FA49-8575-EC8AFA41150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26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5690343"/>
            <a:ext cx="6057900" cy="16094408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972300" y="5690343"/>
            <a:ext cx="6057900" cy="16094408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E631-A262-C544-97E3-A559CEB1E99A}" type="datetimeFigureOut">
              <a:rPr lang="es-ES" smtClean="0"/>
              <a:t>13/11/17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00C0-F93B-FA49-8575-EC8AFA41150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34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5800" y="5458890"/>
            <a:ext cx="6060282" cy="2275006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85800" y="7733896"/>
            <a:ext cx="6060282" cy="14050853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967538" y="5458890"/>
            <a:ext cx="6062663" cy="2275006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967538" y="7733896"/>
            <a:ext cx="6062663" cy="14050853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E631-A262-C544-97E3-A559CEB1E99A}" type="datetimeFigureOut">
              <a:rPr lang="es-ES" smtClean="0"/>
              <a:t>13/11/17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00C0-F93B-FA49-8575-EC8AFA41150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23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E631-A262-C544-97E3-A559CEB1E99A}" type="datetimeFigureOut">
              <a:rPr lang="es-ES" smtClean="0"/>
              <a:t>13/11/17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00C0-F93B-FA49-8575-EC8AFA41150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8873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E631-A262-C544-97E3-A559CEB1E99A}" type="datetimeFigureOut">
              <a:rPr lang="es-ES" smtClean="0"/>
              <a:t>13/11/17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00C0-F93B-FA49-8575-EC8AFA41150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791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970971"/>
            <a:ext cx="4512470" cy="4132271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62575" y="970973"/>
            <a:ext cx="7667625" cy="20813778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5801" y="5103244"/>
            <a:ext cx="4512470" cy="16681507"/>
          </a:xfr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E631-A262-C544-97E3-A559CEB1E99A}" type="datetimeFigureOut">
              <a:rPr lang="es-ES" smtClean="0"/>
              <a:t>13/11/17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00C0-F93B-FA49-8575-EC8AFA41150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06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8432" y="17071022"/>
            <a:ext cx="8229600" cy="2015331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688432" y="2179039"/>
            <a:ext cx="8229600" cy="14632305"/>
          </a:xfr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688432" y="19086353"/>
            <a:ext cx="8229600" cy="2862104"/>
          </a:xfr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E631-A262-C544-97E3-A559CEB1E99A}" type="datetimeFigureOut">
              <a:rPr lang="es-ES" smtClean="0"/>
              <a:t>13/11/17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00C0-F93B-FA49-8575-EC8AFA41150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923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85800" y="976618"/>
            <a:ext cx="12344400" cy="4064529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5800" y="5690343"/>
            <a:ext cx="12344400" cy="16094408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85800" y="22603300"/>
            <a:ext cx="3200400" cy="1298391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5E631-A262-C544-97E3-A559CEB1E99A}" type="datetimeFigureOut">
              <a:rPr lang="es-ES" smtClean="0"/>
              <a:t>13/11/17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86300" y="22603300"/>
            <a:ext cx="4343400" cy="1298391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829800" y="22603300"/>
            <a:ext cx="3200400" cy="1298391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C00C0-F93B-FA49-8575-EC8AFA41150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041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8639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1088639" rtl="0" eaLnBrk="1" latinLnBrk="0" hangingPunct="1">
        <a:spcBef>
          <a:spcPct val="20000"/>
        </a:spcBef>
        <a:buFont typeface="Arial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1088639" rtl="0" eaLnBrk="1" latinLnBrk="0" hangingPunct="1">
        <a:spcBef>
          <a:spcPct val="20000"/>
        </a:spcBef>
        <a:buFont typeface="Arial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1088639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1088639" rtl="0" eaLnBrk="1" latinLnBrk="0" hangingPunct="1">
        <a:spcBef>
          <a:spcPct val="20000"/>
        </a:spcBef>
        <a:buFont typeface="Arial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1088639" rtl="0" eaLnBrk="1" latinLnBrk="0" hangingPunct="1">
        <a:spcBef>
          <a:spcPct val="20000"/>
        </a:spcBef>
        <a:buFont typeface="Arial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7446392" y="4934233"/>
            <a:ext cx="5059648" cy="13836368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>
            <a:lvl1pPr marL="0" indent="0" algn="ctr" defTabSz="1088639" rtl="0" eaLnBrk="1" latinLnBrk="0" hangingPunct="1">
              <a:spcBef>
                <a:spcPct val="20000"/>
              </a:spcBef>
              <a:buFont typeface="Arial"/>
              <a:buNone/>
              <a:defRPr sz="7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88639" indent="0" algn="ctr" defTabSz="1088639" rtl="0" eaLnBrk="1" latinLnBrk="0" hangingPunct="1">
              <a:spcBef>
                <a:spcPct val="20000"/>
              </a:spcBef>
              <a:buFont typeface="Arial"/>
              <a:buNone/>
              <a:defRPr sz="6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177278" indent="0" algn="ctr" defTabSz="1088639" rtl="0" eaLnBrk="1" latinLnBrk="0" hangingPunct="1">
              <a:spcBef>
                <a:spcPct val="20000"/>
              </a:spcBef>
              <a:buFont typeface="Arial"/>
              <a:buNone/>
              <a:defRPr sz="5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65917" indent="0" algn="ctr" defTabSz="1088639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354556" indent="0" algn="ctr" defTabSz="1088639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443195" indent="0" algn="ctr" defTabSz="1088639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31834" indent="0" algn="ctr" defTabSz="1088639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20472" indent="0" algn="ctr" defTabSz="1088639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9111" indent="0" algn="ctr" defTabSz="1088639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dirty="0">
              <a:latin typeface="Arial"/>
              <a:cs typeface="Arial"/>
            </a:endParaRPr>
          </a:p>
        </p:txBody>
      </p:sp>
      <p:pic>
        <p:nvPicPr>
          <p:cNvPr id="2" name="Imagen 1" descr="primera y últi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24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8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fade/>
      </p:transition>
    </mc:Choice>
    <mc:Fallback xmlns="">
      <p:transition xmlns:p14="http://schemas.microsoft.com/office/powerpoint/2010/main" spd="slow" advTm="3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ns 14-11 c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24384000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>
            <a:off x="7277100" y="4368895"/>
            <a:ext cx="0" cy="14219139"/>
          </a:xfrm>
          <a:prstGeom prst="line">
            <a:avLst/>
          </a:prstGeom>
          <a:ln w="38100" cap="rnd" cmpd="sng">
            <a:solidFill>
              <a:srgbClr val="00A1E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881336" y="4368895"/>
            <a:ext cx="0" cy="14430805"/>
          </a:xfrm>
          <a:prstGeom prst="line">
            <a:avLst/>
          </a:prstGeom>
          <a:ln w="38100" cap="rnd" cmpd="sng">
            <a:solidFill>
              <a:srgbClr val="00A1E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ubtítulo 2"/>
          <p:cNvSpPr>
            <a:spLocks noGrp="1"/>
          </p:cNvSpPr>
          <p:nvPr/>
        </p:nvSpPr>
        <p:spPr>
          <a:xfrm>
            <a:off x="1154413" y="4195714"/>
            <a:ext cx="5504147" cy="17798203"/>
          </a:xfrm>
          <a:prstGeom prst="rect">
            <a:avLst/>
          </a:prstGeom>
        </p:spPr>
        <p:txBody>
          <a:bodyPr vert="horz" lIns="217728" tIns="108864" rIns="217728" bIns="108864" rtlCol="0">
            <a:normAutofit fontScale="47500" lnSpcReduction="20000"/>
          </a:bodyPr>
          <a:lstStyle>
            <a:lvl1pPr marL="0" indent="0" algn="ctr" defTabSz="1088639" rtl="0" eaLnBrk="1" latinLnBrk="0" hangingPunct="1">
              <a:spcBef>
                <a:spcPct val="20000"/>
              </a:spcBef>
              <a:buFont typeface="Arial"/>
              <a:buNone/>
              <a:defRPr sz="7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88639" indent="0" algn="ctr" defTabSz="1088639" rtl="0" eaLnBrk="1" latinLnBrk="0" hangingPunct="1">
              <a:spcBef>
                <a:spcPct val="20000"/>
              </a:spcBef>
              <a:buFont typeface="Arial"/>
              <a:buNone/>
              <a:defRPr sz="6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177278" indent="0" algn="ctr" defTabSz="1088639" rtl="0" eaLnBrk="1" latinLnBrk="0" hangingPunct="1">
              <a:spcBef>
                <a:spcPct val="20000"/>
              </a:spcBef>
              <a:buFont typeface="Arial"/>
              <a:buNone/>
              <a:defRPr sz="5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65917" indent="0" algn="ctr" defTabSz="1088639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354556" indent="0" algn="ctr" defTabSz="1088639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443195" indent="0" algn="ctr" defTabSz="1088639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31834" indent="0" algn="ctr" defTabSz="1088639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20472" indent="0" algn="ctr" defTabSz="1088639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9111" indent="0" algn="ctr" defTabSz="1088639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sz="6300" dirty="0" smtClean="0">
                <a:solidFill>
                  <a:srgbClr val="00A1E1"/>
                </a:solidFill>
                <a:latin typeface="Arial Black"/>
                <a:cs typeface="Arial Black"/>
              </a:rPr>
              <a:t>10.30 h</a:t>
            </a:r>
            <a:endParaRPr lang="es-ES_tradnl" sz="6300" dirty="0">
              <a:solidFill>
                <a:srgbClr val="00A1E1"/>
              </a:solidFill>
              <a:latin typeface="Arial Black"/>
              <a:cs typeface="Arial Black"/>
            </a:endParaRPr>
          </a:p>
          <a:p>
            <a:pPr algn="l"/>
            <a:r>
              <a:rPr lang="ca-ES" sz="4600" b="1" dirty="0">
                <a:latin typeface="Arial"/>
                <a:cs typeface="Arial"/>
              </a:rPr>
              <a:t>Diputació de Barcelona i CCCB</a:t>
            </a:r>
            <a:endParaRPr lang="es-ES_tradnl" sz="4600" b="1" dirty="0">
              <a:latin typeface="Arial"/>
              <a:cs typeface="Arial"/>
            </a:endParaRPr>
          </a:p>
          <a:p>
            <a:pPr algn="l"/>
            <a:r>
              <a:rPr lang="ca-ES" sz="6800" b="1" dirty="0">
                <a:solidFill>
                  <a:srgbClr val="D60000"/>
                </a:solidFill>
                <a:latin typeface="Arial"/>
                <a:cs typeface="Arial"/>
              </a:rPr>
              <a:t>Univers internet a la Xarxa de Biblioteques Municipals</a:t>
            </a:r>
            <a:endParaRPr lang="es-ES_tradnl" sz="6800" dirty="0">
              <a:solidFill>
                <a:srgbClr val="D60000"/>
              </a:solidFill>
              <a:latin typeface="Arial"/>
              <a:cs typeface="Arial"/>
            </a:endParaRPr>
          </a:p>
          <a:p>
            <a:pPr algn="l">
              <a:lnSpc>
                <a:spcPct val="120000"/>
              </a:lnSpc>
            </a:pPr>
            <a:r>
              <a:rPr lang="ca-ES" sz="3300" dirty="0">
                <a:latin typeface="Arial"/>
                <a:cs typeface="Arial"/>
              </a:rPr>
              <a:t>Sr. </a:t>
            </a:r>
            <a:r>
              <a:rPr lang="ca-ES" sz="3300" b="1" dirty="0">
                <a:latin typeface="Arial"/>
                <a:cs typeface="Arial"/>
              </a:rPr>
              <a:t>Judit </a:t>
            </a:r>
            <a:r>
              <a:rPr lang="ca-ES" sz="3300" b="1" dirty="0" err="1">
                <a:latin typeface="Arial"/>
                <a:cs typeface="Arial"/>
              </a:rPr>
              <a:t>Terma</a:t>
            </a:r>
            <a:r>
              <a:rPr lang="ca-ES" sz="3300" b="1" dirty="0">
                <a:latin typeface="Arial"/>
                <a:cs typeface="Arial"/>
              </a:rPr>
              <a:t> Grassa</a:t>
            </a:r>
            <a:r>
              <a:rPr lang="ca-ES" sz="3300" dirty="0">
                <a:latin typeface="Arial"/>
                <a:cs typeface="Arial"/>
              </a:rPr>
              <a:t>, cap d’oficina de Serveis a la Xarxa de Biblioteques</a:t>
            </a:r>
            <a:endParaRPr lang="es-ES_tradnl" sz="3300" dirty="0">
              <a:latin typeface="Arial"/>
              <a:cs typeface="Arial"/>
            </a:endParaRPr>
          </a:p>
          <a:p>
            <a:pPr algn="l">
              <a:lnSpc>
                <a:spcPct val="120000"/>
              </a:lnSpc>
            </a:pPr>
            <a:r>
              <a:rPr lang="ca-ES" sz="3300" dirty="0">
                <a:latin typeface="Arial"/>
                <a:cs typeface="Arial"/>
              </a:rPr>
              <a:t>Sra. </a:t>
            </a:r>
            <a:r>
              <a:rPr lang="ca-ES" sz="3300" b="1" dirty="0" err="1">
                <a:latin typeface="Arial"/>
                <a:cs typeface="Arial"/>
              </a:rPr>
              <a:t>Quima</a:t>
            </a:r>
            <a:r>
              <a:rPr lang="ca-ES" sz="3300" b="1" dirty="0">
                <a:latin typeface="Arial"/>
                <a:cs typeface="Arial"/>
              </a:rPr>
              <a:t> Farré</a:t>
            </a:r>
            <a:r>
              <a:rPr lang="ca-ES" sz="3300" dirty="0">
                <a:latin typeface="Arial"/>
                <a:cs typeface="Arial"/>
              </a:rPr>
              <a:t>, coordinació d’Univers Internet. CCCB</a:t>
            </a:r>
            <a:endParaRPr lang="es-ES_tradnl" sz="3300" dirty="0">
              <a:latin typeface="Arial"/>
              <a:cs typeface="Arial"/>
            </a:endParaRPr>
          </a:p>
          <a:p>
            <a:pPr algn="l">
              <a:lnSpc>
                <a:spcPct val="120000"/>
              </a:lnSpc>
            </a:pPr>
            <a:r>
              <a:rPr lang="ca-ES" sz="3300" dirty="0">
                <a:latin typeface="Arial"/>
                <a:cs typeface="Arial"/>
              </a:rPr>
              <a:t>Sra. </a:t>
            </a:r>
            <a:r>
              <a:rPr lang="ca-ES" sz="3300" b="1" dirty="0">
                <a:latin typeface="Arial"/>
                <a:cs typeface="Arial"/>
              </a:rPr>
              <a:t>Bàrbara Roig</a:t>
            </a:r>
            <a:r>
              <a:rPr lang="ca-ES" sz="3300" dirty="0">
                <a:latin typeface="Arial"/>
                <a:cs typeface="Arial"/>
              </a:rPr>
              <a:t>, responsable de CCCB Educació. CCCB</a:t>
            </a:r>
            <a:endParaRPr lang="es-ES_tradnl" sz="3300" dirty="0">
              <a:latin typeface="Arial"/>
              <a:cs typeface="Arial"/>
            </a:endParaRPr>
          </a:p>
          <a:p>
            <a:pPr algn="l"/>
            <a:r>
              <a:rPr lang="ca-ES" sz="2800" dirty="0">
                <a:latin typeface="Arial"/>
                <a:cs typeface="Arial"/>
              </a:rPr>
              <a:t> </a:t>
            </a:r>
            <a:endParaRPr lang="es-ES_tradnl" sz="2800" dirty="0">
              <a:latin typeface="Arial"/>
              <a:cs typeface="Arial"/>
            </a:endParaRPr>
          </a:p>
          <a:p>
            <a:pPr algn="l"/>
            <a:r>
              <a:rPr lang="ca-ES" sz="2800" dirty="0">
                <a:latin typeface="Arial"/>
                <a:cs typeface="Arial"/>
              </a:rPr>
              <a:t> </a:t>
            </a:r>
            <a:endParaRPr lang="es-ES_tradnl" sz="2800" dirty="0">
              <a:latin typeface="Arial"/>
              <a:cs typeface="Arial"/>
            </a:endParaRPr>
          </a:p>
          <a:p>
            <a:pPr algn="l"/>
            <a:r>
              <a:rPr lang="ca-ES" sz="6400" dirty="0" smtClean="0">
                <a:solidFill>
                  <a:srgbClr val="00A1E1"/>
                </a:solidFill>
                <a:latin typeface="Arial Black"/>
                <a:cs typeface="Arial Black"/>
              </a:rPr>
              <a:t>11.30 h</a:t>
            </a:r>
            <a:endParaRPr lang="es-ES_tradnl" sz="6400" dirty="0">
              <a:solidFill>
                <a:srgbClr val="00A1E1"/>
              </a:solidFill>
              <a:latin typeface="Arial Black"/>
              <a:cs typeface="Arial Black"/>
            </a:endParaRPr>
          </a:p>
          <a:p>
            <a:pPr algn="l"/>
            <a:r>
              <a:rPr lang="ca-ES" sz="4500" b="1" dirty="0">
                <a:latin typeface="Arial"/>
                <a:cs typeface="Arial"/>
              </a:rPr>
              <a:t>Diputació de Barcelona</a:t>
            </a:r>
            <a:endParaRPr lang="es-ES_tradnl" sz="4500" b="1" dirty="0">
              <a:latin typeface="Arial"/>
              <a:cs typeface="Arial"/>
            </a:endParaRPr>
          </a:p>
          <a:p>
            <a:pPr algn="l"/>
            <a:r>
              <a:rPr lang="ca-ES" sz="6700" b="1" dirty="0">
                <a:solidFill>
                  <a:srgbClr val="D60000"/>
                </a:solidFill>
                <a:latin typeface="Arial"/>
                <a:cs typeface="Arial"/>
              </a:rPr>
              <a:t>La intervenció en domicilis amb pobresa energètica</a:t>
            </a:r>
            <a:endParaRPr lang="es-ES_tradnl" sz="6700" b="1" dirty="0">
              <a:solidFill>
                <a:srgbClr val="D60000"/>
              </a:solidFill>
              <a:latin typeface="Arial"/>
              <a:cs typeface="Arial"/>
            </a:endParaRPr>
          </a:p>
          <a:p>
            <a:pPr lvl="0" algn="l">
              <a:lnSpc>
                <a:spcPct val="120000"/>
              </a:lnSpc>
            </a:pPr>
            <a:r>
              <a:rPr lang="ca-ES" sz="3300" dirty="0">
                <a:latin typeface="Arial"/>
                <a:cs typeface="Arial"/>
              </a:rPr>
              <a:t>Sr. </a:t>
            </a:r>
            <a:r>
              <a:rPr lang="ca-ES" sz="3300" b="1" dirty="0">
                <a:latin typeface="Arial"/>
                <a:cs typeface="Arial"/>
              </a:rPr>
              <a:t>Pau Aguiló </a:t>
            </a:r>
            <a:r>
              <a:rPr lang="ca-ES" sz="3300" b="1" dirty="0" err="1">
                <a:latin typeface="Arial"/>
                <a:cs typeface="Arial"/>
              </a:rPr>
              <a:t>Bestard</a:t>
            </a:r>
            <a:r>
              <a:rPr lang="ca-ES" sz="3300" dirty="0">
                <a:latin typeface="Arial"/>
                <a:cs typeface="Arial"/>
              </a:rPr>
              <a:t>, tècnic de l’Oficina Tècnica d’Educació i Promoció Ambiental. Gerència de Medi Ambient. </a:t>
            </a:r>
            <a:endParaRPr lang="es-ES_tradnl" sz="3300" dirty="0">
              <a:latin typeface="Arial"/>
              <a:cs typeface="Arial"/>
            </a:endParaRPr>
          </a:p>
          <a:p>
            <a:pPr lvl="0" algn="l">
              <a:lnSpc>
                <a:spcPct val="120000"/>
              </a:lnSpc>
            </a:pPr>
            <a:r>
              <a:rPr lang="ca-ES" sz="3300" dirty="0">
                <a:latin typeface="Arial"/>
                <a:cs typeface="Arial"/>
              </a:rPr>
              <a:t>Sra</a:t>
            </a:r>
            <a:r>
              <a:rPr lang="ca-ES" sz="3300" b="1" dirty="0">
                <a:latin typeface="Arial"/>
                <a:cs typeface="Arial"/>
              </a:rPr>
              <a:t>. Sílvia Llimós</a:t>
            </a:r>
            <a:r>
              <a:rPr lang="ca-ES" sz="3300" dirty="0">
                <a:latin typeface="Arial"/>
                <a:cs typeface="Arial"/>
              </a:rPr>
              <a:t>, tècnica de l’Oficina de Canvi Climàtic i Sostenibilitat</a:t>
            </a:r>
            <a:endParaRPr lang="es-ES_tradnl" sz="3300" dirty="0">
              <a:latin typeface="Arial"/>
              <a:cs typeface="Arial"/>
            </a:endParaRPr>
          </a:p>
          <a:p>
            <a:pPr lvl="0" algn="l">
              <a:lnSpc>
                <a:spcPct val="120000"/>
              </a:lnSpc>
            </a:pPr>
            <a:r>
              <a:rPr lang="ca-ES" sz="3300" dirty="0">
                <a:latin typeface="Arial"/>
                <a:cs typeface="Arial"/>
              </a:rPr>
              <a:t>Sr. </a:t>
            </a:r>
            <a:r>
              <a:rPr lang="ca-ES" sz="3300" b="1" dirty="0">
                <a:latin typeface="Arial"/>
                <a:cs typeface="Arial"/>
              </a:rPr>
              <a:t>Ramon </a:t>
            </a:r>
            <a:r>
              <a:rPr lang="ca-ES" sz="3300" b="1" dirty="0" err="1">
                <a:latin typeface="Arial"/>
                <a:cs typeface="Arial"/>
              </a:rPr>
              <a:t>Albornà</a:t>
            </a:r>
            <a:r>
              <a:rPr lang="ca-ES" sz="3300" b="1" dirty="0">
                <a:latin typeface="Arial"/>
                <a:cs typeface="Arial"/>
              </a:rPr>
              <a:t> Rovira</a:t>
            </a:r>
            <a:r>
              <a:rPr lang="ca-ES" sz="3300" dirty="0">
                <a:latin typeface="Arial"/>
                <a:cs typeface="Arial"/>
              </a:rPr>
              <a:t>, tècnic del Servei d’Acció Social. Gerència de Serveis de Benestar Social.</a:t>
            </a:r>
            <a:endParaRPr lang="es-ES_tradnl" sz="3300" dirty="0">
              <a:latin typeface="Arial"/>
              <a:cs typeface="Arial"/>
            </a:endParaRPr>
          </a:p>
          <a:p>
            <a:pPr lvl="0" algn="l">
              <a:lnSpc>
                <a:spcPct val="120000"/>
              </a:lnSpc>
            </a:pPr>
            <a:r>
              <a:rPr lang="ca-ES" sz="3300" dirty="0">
                <a:latin typeface="Arial"/>
                <a:cs typeface="Arial"/>
              </a:rPr>
              <a:t>Sra. </a:t>
            </a:r>
            <a:r>
              <a:rPr lang="ca-ES" sz="3300" b="1" dirty="0" err="1">
                <a:latin typeface="Arial"/>
                <a:cs typeface="Arial"/>
              </a:rPr>
              <a:t>Ània</a:t>
            </a:r>
            <a:r>
              <a:rPr lang="ca-ES" sz="3300" b="1" dirty="0">
                <a:latin typeface="Arial"/>
                <a:cs typeface="Arial"/>
              </a:rPr>
              <a:t> </a:t>
            </a:r>
            <a:r>
              <a:rPr lang="ca-ES" sz="3300" b="1" dirty="0" err="1">
                <a:latin typeface="Arial"/>
                <a:cs typeface="Arial"/>
              </a:rPr>
              <a:t>Pluma</a:t>
            </a:r>
            <a:r>
              <a:rPr lang="ca-ES" sz="3300" b="1" dirty="0">
                <a:latin typeface="Arial"/>
                <a:cs typeface="Arial"/>
              </a:rPr>
              <a:t> Vilanova</a:t>
            </a:r>
            <a:r>
              <a:rPr lang="ca-ES" sz="3300" dirty="0" smtClean="0">
                <a:latin typeface="Arial"/>
                <a:cs typeface="Arial"/>
              </a:rPr>
              <a:t>,</a:t>
            </a:r>
            <a:r>
              <a:rPr lang="ca-ES" sz="3300" dirty="0">
                <a:latin typeface="Arial"/>
                <a:cs typeface="Arial"/>
              </a:rPr>
              <a:t> arquitecta i responsable d’organització de l’Oficina d’Habitatge. Gerència de Serveis d’Habitatge, Urbanisme i Activitats</a:t>
            </a:r>
            <a:endParaRPr lang="es-ES_tradnl" sz="3300" dirty="0">
              <a:latin typeface="Arial"/>
              <a:cs typeface="Arial"/>
            </a:endParaRPr>
          </a:p>
          <a:p>
            <a:pPr algn="l">
              <a:lnSpc>
                <a:spcPct val="120000"/>
              </a:lnSpc>
            </a:pPr>
            <a:r>
              <a:rPr lang="ca-ES" sz="4000" dirty="0">
                <a:latin typeface="Arial"/>
                <a:cs typeface="Arial"/>
              </a:rPr>
              <a:t> </a:t>
            </a:r>
            <a:endParaRPr lang="es-ES_tradnl" sz="4000" dirty="0">
              <a:latin typeface="Arial"/>
              <a:cs typeface="Arial"/>
            </a:endParaRPr>
          </a:p>
          <a:p>
            <a:pPr algn="l"/>
            <a:r>
              <a:rPr lang="ca-ES" sz="6400" dirty="0">
                <a:solidFill>
                  <a:srgbClr val="00A1E1"/>
                </a:solidFill>
                <a:latin typeface="Arial Black"/>
                <a:cs typeface="Arial Black"/>
              </a:rPr>
              <a:t>13.00</a:t>
            </a:r>
            <a:endParaRPr lang="es-ES_tradnl" sz="6400" dirty="0">
              <a:solidFill>
                <a:srgbClr val="00A1E1"/>
              </a:solidFill>
              <a:latin typeface="Arial Black"/>
              <a:cs typeface="Arial Black"/>
            </a:endParaRPr>
          </a:p>
          <a:p>
            <a:pPr algn="l"/>
            <a:r>
              <a:rPr lang="ca-ES" sz="4500" b="1" dirty="0">
                <a:latin typeface="Arial"/>
                <a:cs typeface="Arial"/>
              </a:rPr>
              <a:t>Generalitat de Catalunya, Diputació de Barcelona i Ajuntament de Reus</a:t>
            </a:r>
            <a:endParaRPr lang="es-ES_tradnl" sz="4500" b="1" dirty="0">
              <a:latin typeface="Arial"/>
              <a:cs typeface="Arial"/>
            </a:endParaRPr>
          </a:p>
          <a:p>
            <a:pPr algn="l"/>
            <a:r>
              <a:rPr lang="ca-ES" sz="6700" b="1" dirty="0">
                <a:solidFill>
                  <a:srgbClr val="D60000"/>
                </a:solidFill>
                <a:latin typeface="Arial"/>
                <a:cs typeface="Arial"/>
              </a:rPr>
              <a:t>Servei de zona blava unificat a la disposició dels municipis. </a:t>
            </a:r>
            <a:r>
              <a:rPr lang="ca-ES" sz="6700" b="1" dirty="0" err="1">
                <a:solidFill>
                  <a:srgbClr val="D60000"/>
                </a:solidFill>
                <a:latin typeface="Arial"/>
                <a:cs typeface="Arial"/>
              </a:rPr>
              <a:t>App</a:t>
            </a:r>
            <a:r>
              <a:rPr lang="ca-ES" sz="6700" b="1" dirty="0">
                <a:solidFill>
                  <a:srgbClr val="D60000"/>
                </a:solidFill>
                <a:latin typeface="Arial"/>
                <a:cs typeface="Arial"/>
              </a:rPr>
              <a:t> d’aparcaments i càrrega elèctrica. L’experiència de Reus i Cambrils. </a:t>
            </a:r>
            <a:endParaRPr lang="es-ES_tradnl" sz="6700" b="1" dirty="0">
              <a:solidFill>
                <a:srgbClr val="D60000"/>
              </a:solidFill>
              <a:latin typeface="Arial"/>
              <a:cs typeface="Arial"/>
            </a:endParaRPr>
          </a:p>
          <a:p>
            <a:pPr algn="l">
              <a:lnSpc>
                <a:spcPct val="120000"/>
              </a:lnSpc>
            </a:pPr>
            <a:r>
              <a:rPr lang="ca-ES" sz="3400" dirty="0">
                <a:latin typeface="Arial"/>
                <a:cs typeface="Arial"/>
              </a:rPr>
              <a:t>Sr. </a:t>
            </a:r>
            <a:r>
              <a:rPr lang="ca-ES" sz="3400" b="1" dirty="0">
                <a:latin typeface="Arial"/>
                <a:cs typeface="Arial"/>
              </a:rPr>
              <a:t>Dani Marco</a:t>
            </a:r>
            <a:r>
              <a:rPr lang="ca-ES" sz="3400" dirty="0">
                <a:latin typeface="Arial"/>
                <a:cs typeface="Arial"/>
              </a:rPr>
              <a:t>, director </a:t>
            </a:r>
            <a:r>
              <a:rPr lang="ca-ES" sz="3400" dirty="0" err="1">
                <a:latin typeface="Arial"/>
                <a:cs typeface="Arial"/>
              </a:rPr>
              <a:t>SmarCat</a:t>
            </a:r>
            <a:r>
              <a:rPr lang="ca-ES" sz="3400" dirty="0">
                <a:latin typeface="Arial"/>
                <a:cs typeface="Arial"/>
              </a:rPr>
              <a:t>, Generalitat de Catalunya</a:t>
            </a:r>
            <a:endParaRPr lang="es-ES_tradnl" sz="3400" dirty="0">
              <a:latin typeface="Arial"/>
              <a:cs typeface="Arial"/>
            </a:endParaRPr>
          </a:p>
          <a:p>
            <a:pPr algn="l">
              <a:lnSpc>
                <a:spcPct val="120000"/>
              </a:lnSpc>
            </a:pPr>
            <a:r>
              <a:rPr lang="ca-ES" sz="3400" dirty="0">
                <a:latin typeface="Arial"/>
                <a:cs typeface="Arial"/>
              </a:rPr>
              <a:t>Sr. </a:t>
            </a:r>
            <a:r>
              <a:rPr lang="ca-ES" sz="3400" b="1" dirty="0">
                <a:latin typeface="Arial"/>
                <a:cs typeface="Arial"/>
              </a:rPr>
              <a:t>Gregori Mora</a:t>
            </a:r>
            <a:r>
              <a:rPr lang="ca-ES" sz="3400" dirty="0">
                <a:latin typeface="Arial"/>
                <a:cs typeface="Arial"/>
              </a:rPr>
              <a:t>, responsable del projecte </a:t>
            </a:r>
            <a:r>
              <a:rPr lang="ca-ES" sz="3400" dirty="0" err="1">
                <a:latin typeface="Arial"/>
                <a:cs typeface="Arial"/>
              </a:rPr>
              <a:t>Smart</a:t>
            </a:r>
            <a:r>
              <a:rPr lang="ca-ES" sz="3400" dirty="0">
                <a:latin typeface="Arial"/>
                <a:cs typeface="Arial"/>
              </a:rPr>
              <a:t> </a:t>
            </a:r>
            <a:r>
              <a:rPr lang="ca-ES" sz="3400" dirty="0" err="1">
                <a:latin typeface="Arial"/>
                <a:cs typeface="Arial"/>
              </a:rPr>
              <a:t>Region</a:t>
            </a:r>
            <a:r>
              <a:rPr lang="ca-ES" sz="3400" dirty="0">
                <a:latin typeface="Arial"/>
                <a:cs typeface="Arial"/>
              </a:rPr>
              <a:t>, Diputació de Barcelona        </a:t>
            </a:r>
            <a:endParaRPr lang="es-ES_tradnl" sz="3400" dirty="0">
              <a:latin typeface="Arial"/>
              <a:cs typeface="Arial"/>
            </a:endParaRPr>
          </a:p>
          <a:p>
            <a:pPr algn="l">
              <a:lnSpc>
                <a:spcPct val="120000"/>
              </a:lnSpc>
            </a:pPr>
            <a:r>
              <a:rPr lang="ca-ES" sz="3400" dirty="0">
                <a:latin typeface="Arial"/>
                <a:cs typeface="Arial"/>
              </a:rPr>
              <a:t>Sr. </a:t>
            </a:r>
            <a:r>
              <a:rPr lang="ca-ES" sz="3400" b="1" dirty="0">
                <a:latin typeface="Arial"/>
                <a:cs typeface="Arial"/>
              </a:rPr>
              <a:t>Oscar </a:t>
            </a:r>
            <a:r>
              <a:rPr lang="ca-ES" sz="3400" b="1" dirty="0" err="1">
                <a:latin typeface="Arial"/>
                <a:cs typeface="Arial"/>
              </a:rPr>
              <a:t>Hellín</a:t>
            </a:r>
            <a:r>
              <a:rPr lang="ca-ES" sz="3400" dirty="0">
                <a:latin typeface="Arial"/>
                <a:cs typeface="Arial"/>
              </a:rPr>
              <a:t>, responsable dels Serveis Informàtics, Ajuntament de Reus</a:t>
            </a:r>
            <a:endParaRPr lang="es-ES_tradnl" sz="3400" dirty="0">
              <a:latin typeface="Arial"/>
              <a:cs typeface="Arial"/>
            </a:endParaRPr>
          </a:p>
          <a:p>
            <a:pPr algn="l">
              <a:lnSpc>
                <a:spcPct val="120000"/>
              </a:lnSpc>
            </a:pPr>
            <a:r>
              <a:rPr lang="ca-ES" sz="3400" dirty="0">
                <a:latin typeface="Arial"/>
                <a:cs typeface="Arial"/>
              </a:rPr>
              <a:t>Sr. </a:t>
            </a:r>
            <a:r>
              <a:rPr lang="ca-ES" sz="3400" b="1" dirty="0">
                <a:latin typeface="Arial"/>
                <a:cs typeface="Arial"/>
              </a:rPr>
              <a:t>Leo Blázquez</a:t>
            </a:r>
            <a:r>
              <a:rPr lang="ca-ES" sz="3400" dirty="0">
                <a:latin typeface="Arial"/>
                <a:cs typeface="Arial"/>
              </a:rPr>
              <a:t>, responsable de Informàtica,  Reus Mobilitat i Serveis</a:t>
            </a:r>
            <a:endParaRPr lang="es-ES_tradnl" sz="3400" dirty="0">
              <a:latin typeface="Arial"/>
              <a:cs typeface="Arial"/>
            </a:endParaRPr>
          </a:p>
          <a:p>
            <a:pPr algn="l">
              <a:lnSpc>
                <a:spcPct val="120000"/>
              </a:lnSpc>
            </a:pPr>
            <a:r>
              <a:rPr lang="ca-ES" sz="3400" dirty="0">
                <a:latin typeface="Arial"/>
                <a:cs typeface="Arial"/>
              </a:rPr>
              <a:t> </a:t>
            </a:r>
            <a:endParaRPr lang="es-ES_tradnl" sz="3400" dirty="0">
              <a:latin typeface="Arial"/>
              <a:cs typeface="Arial"/>
            </a:endParaRPr>
          </a:p>
          <a:p>
            <a:pPr algn="l"/>
            <a:r>
              <a:rPr lang="ca-ES" sz="2800" dirty="0">
                <a:latin typeface="Arial"/>
                <a:cs typeface="Arial"/>
              </a:rPr>
              <a:t> </a:t>
            </a:r>
            <a:endParaRPr lang="es-ES_tradnl" sz="2800" dirty="0">
              <a:latin typeface="Arial"/>
              <a:cs typeface="Arial"/>
            </a:endParaRP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7688620" y="4195715"/>
            <a:ext cx="5059648" cy="17798202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r>
              <a:rPr lang="ca-ES" sz="3000" dirty="0" smtClean="0">
                <a:solidFill>
                  <a:srgbClr val="00A1E1"/>
                </a:solidFill>
                <a:latin typeface="Arial Black"/>
                <a:cs typeface="Arial Black"/>
              </a:rPr>
              <a:t>16</a:t>
            </a:r>
            <a:r>
              <a:rPr lang="es-ES_tradnl" sz="3000" dirty="0" smtClean="0">
                <a:solidFill>
                  <a:srgbClr val="00A1E1"/>
                </a:solidFill>
                <a:latin typeface="Arial Black"/>
                <a:cs typeface="Arial Black"/>
              </a:rPr>
              <a:t> h</a:t>
            </a:r>
            <a:endParaRPr lang="es-ES_tradnl" sz="3000" dirty="0">
              <a:solidFill>
                <a:srgbClr val="00A1E1"/>
              </a:solidFill>
              <a:latin typeface="Arial Black"/>
              <a:cs typeface="Arial Black"/>
            </a:endParaRPr>
          </a:p>
          <a:p>
            <a:r>
              <a:rPr lang="ca-ES" sz="2200" b="1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IAAC - </a:t>
            </a:r>
            <a:r>
              <a:rPr lang="ca-ES" sz="2200" b="1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Institute</a:t>
            </a:r>
            <a:r>
              <a:rPr lang="ca-ES" sz="2200" b="1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for </a:t>
            </a:r>
            <a:r>
              <a:rPr lang="ca-ES" sz="2200" b="1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advanced</a:t>
            </a:r>
            <a:r>
              <a:rPr lang="ca-ES" sz="2200" b="1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</a:t>
            </a:r>
            <a:r>
              <a:rPr lang="ca-ES" sz="2200" b="1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architecture</a:t>
            </a:r>
            <a:r>
              <a:rPr lang="ca-ES" sz="2200" b="1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of </a:t>
            </a:r>
            <a:r>
              <a:rPr lang="ca-ES" sz="2200" b="1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Catalonia</a:t>
            </a:r>
            <a:endParaRPr lang="es-ES_tradnl" sz="2200" b="1" dirty="0">
              <a:solidFill>
                <a:schemeClr val="tx1">
                  <a:tint val="75000"/>
                </a:schemeClr>
              </a:solidFill>
              <a:latin typeface="Arial"/>
              <a:cs typeface="Arial"/>
            </a:endParaRPr>
          </a:p>
          <a:p>
            <a:r>
              <a:rPr lang="ca-ES" sz="3200" b="1" dirty="0">
                <a:solidFill>
                  <a:srgbClr val="D60000"/>
                </a:solidFill>
                <a:latin typeface="Arial"/>
                <a:cs typeface="Arial"/>
              </a:rPr>
              <a:t>Cerdà i la ciència de construir ciutats</a:t>
            </a:r>
            <a:endParaRPr lang="es-ES_tradnl" sz="3200" b="1" dirty="0">
              <a:solidFill>
                <a:srgbClr val="D60000"/>
              </a:solidFill>
              <a:latin typeface="Arial"/>
              <a:cs typeface="Arial"/>
            </a:endParaRPr>
          </a:p>
          <a:p>
            <a:r>
              <a:rPr lang="ca-ES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Sr. </a:t>
            </a:r>
            <a:r>
              <a:rPr lang="ca-ES" sz="1600" b="1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Vicenç </a:t>
            </a:r>
            <a:r>
              <a:rPr lang="ca-ES" sz="1600" b="1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Guallart</a:t>
            </a:r>
            <a:r>
              <a:rPr lang="ca-ES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, IAAC</a:t>
            </a:r>
            <a:endParaRPr lang="es-ES_tradnl" sz="1600" dirty="0">
              <a:solidFill>
                <a:schemeClr val="tx1">
                  <a:tint val="75000"/>
                </a:schemeClr>
              </a:solidFill>
              <a:latin typeface="Arial"/>
              <a:cs typeface="Arial"/>
            </a:endParaRPr>
          </a:p>
          <a:p>
            <a:r>
              <a:rPr lang="ca-ES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 </a:t>
            </a:r>
            <a:endParaRPr lang="es-ES_tradnl" sz="1600" dirty="0">
              <a:solidFill>
                <a:schemeClr val="tx1">
                  <a:tint val="75000"/>
                </a:schemeClr>
              </a:solidFill>
              <a:latin typeface="Arial"/>
              <a:cs typeface="Arial"/>
            </a:endParaRPr>
          </a:p>
          <a:p>
            <a:r>
              <a:rPr lang="ca-ES" sz="3000" dirty="0" smtClean="0">
                <a:solidFill>
                  <a:srgbClr val="00A1E1"/>
                </a:solidFill>
                <a:latin typeface="Arial Black"/>
                <a:cs typeface="Arial Black"/>
              </a:rPr>
              <a:t>16.30 h </a:t>
            </a:r>
            <a:endParaRPr lang="es-ES_tradnl" sz="3000" dirty="0">
              <a:solidFill>
                <a:srgbClr val="00A1E1"/>
              </a:solidFill>
              <a:latin typeface="Arial Black"/>
              <a:cs typeface="Arial Black"/>
            </a:endParaRPr>
          </a:p>
          <a:p>
            <a:r>
              <a:rPr lang="ca-ES" sz="3200" b="1" dirty="0">
                <a:solidFill>
                  <a:srgbClr val="D60000"/>
                </a:solidFill>
                <a:latin typeface="Arial"/>
                <a:cs typeface="Arial"/>
              </a:rPr>
              <a:t>Visita de la presidenta de la Diputació de Barcelona, Sra. Mercè Conesa</a:t>
            </a:r>
            <a:endParaRPr lang="es-ES_tradnl" sz="3200" b="1" dirty="0">
              <a:solidFill>
                <a:srgbClr val="D60000"/>
              </a:solidFill>
              <a:latin typeface="Arial"/>
              <a:cs typeface="Arial"/>
            </a:endParaRPr>
          </a:p>
          <a:p>
            <a:r>
              <a:rPr lang="ca-ES" sz="3200" b="1" dirty="0">
                <a:solidFill>
                  <a:srgbClr val="D60000"/>
                </a:solidFill>
                <a:latin typeface="Arial"/>
                <a:cs typeface="Arial"/>
              </a:rPr>
              <a:t> </a:t>
            </a:r>
            <a:endParaRPr lang="es-ES_tradnl" sz="3200" b="1" dirty="0">
              <a:solidFill>
                <a:srgbClr val="D60000"/>
              </a:solidFill>
              <a:latin typeface="Arial"/>
              <a:cs typeface="Arial"/>
            </a:endParaRPr>
          </a:p>
          <a:p>
            <a:r>
              <a:rPr lang="ca-ES" sz="3000" dirty="0" smtClean="0">
                <a:solidFill>
                  <a:srgbClr val="00A1E1"/>
                </a:solidFill>
                <a:latin typeface="Arial Black"/>
                <a:cs typeface="Arial Black"/>
              </a:rPr>
              <a:t>17</a:t>
            </a:r>
            <a:r>
              <a:rPr lang="ca-ES" sz="3000" dirty="0">
                <a:solidFill>
                  <a:srgbClr val="00A1E1"/>
                </a:solidFill>
                <a:latin typeface="Arial Black"/>
                <a:cs typeface="Arial Black"/>
              </a:rPr>
              <a:t> </a:t>
            </a:r>
            <a:r>
              <a:rPr lang="ca-ES" sz="3000" dirty="0" smtClean="0">
                <a:solidFill>
                  <a:srgbClr val="00A1E1"/>
                </a:solidFill>
                <a:latin typeface="Arial Black"/>
                <a:cs typeface="Arial Black"/>
              </a:rPr>
              <a:t>h</a:t>
            </a:r>
            <a:endParaRPr lang="es-ES_tradnl" sz="3000" dirty="0">
              <a:solidFill>
                <a:srgbClr val="00A1E1"/>
              </a:solidFill>
              <a:latin typeface="Arial Black"/>
              <a:cs typeface="Arial Black"/>
            </a:endParaRPr>
          </a:p>
          <a:p>
            <a:r>
              <a:rPr lang="ca-ES" sz="2200" b="1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Diputació de Barcelona i Ajuntament de Santa Susanna, Vilafranca del Penedès i Vilanova i la Geltrú </a:t>
            </a:r>
            <a:endParaRPr lang="es-ES_tradnl" sz="2200" b="1" dirty="0">
              <a:solidFill>
                <a:schemeClr val="tx1">
                  <a:tint val="75000"/>
                </a:schemeClr>
              </a:solidFill>
              <a:latin typeface="Arial"/>
              <a:cs typeface="Arial"/>
            </a:endParaRPr>
          </a:p>
          <a:p>
            <a:r>
              <a:rPr lang="ca-ES" sz="3200" b="1" dirty="0">
                <a:solidFill>
                  <a:srgbClr val="D60000"/>
                </a:solidFill>
                <a:latin typeface="Arial"/>
                <a:cs typeface="Arial"/>
              </a:rPr>
              <a:t>Senyalització turística intel·ligent amb </a:t>
            </a:r>
            <a:r>
              <a:rPr lang="ca-ES" sz="3200" b="1" dirty="0" err="1">
                <a:solidFill>
                  <a:srgbClr val="D60000"/>
                </a:solidFill>
                <a:latin typeface="Arial"/>
                <a:cs typeface="Arial"/>
              </a:rPr>
              <a:t>beacons</a:t>
            </a:r>
            <a:endParaRPr lang="es-ES_tradnl" sz="3200" b="1" dirty="0">
              <a:solidFill>
                <a:srgbClr val="D60000"/>
              </a:solidFill>
              <a:latin typeface="Arial"/>
              <a:cs typeface="Arial"/>
            </a:endParaRPr>
          </a:p>
          <a:p>
            <a:r>
              <a:rPr lang="ca-ES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Sra. </a:t>
            </a:r>
            <a:r>
              <a:rPr lang="ca-ES" sz="1600" b="1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Mercè López</a:t>
            </a:r>
            <a:r>
              <a:rPr lang="ca-ES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, gerent de la Fundació Turística Santa Susanna</a:t>
            </a:r>
            <a:endParaRPr lang="es-ES_tradnl" sz="1600" dirty="0">
              <a:solidFill>
                <a:schemeClr val="tx1">
                  <a:tint val="75000"/>
                </a:schemeClr>
              </a:solidFill>
              <a:latin typeface="Arial"/>
              <a:cs typeface="Arial"/>
            </a:endParaRPr>
          </a:p>
          <a:p>
            <a:r>
              <a:rPr lang="ca-ES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Sra. </a:t>
            </a:r>
            <a:r>
              <a:rPr lang="ca-ES" sz="1600" b="1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Pilar Yagüe</a:t>
            </a:r>
            <a:r>
              <a:rPr lang="ca-ES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, cap del Servei de Turisme de Vilafranca del Penedès</a:t>
            </a:r>
            <a:endParaRPr lang="es-ES_tradnl" sz="1600" dirty="0">
              <a:solidFill>
                <a:schemeClr val="tx1">
                  <a:tint val="75000"/>
                </a:schemeClr>
              </a:solidFill>
              <a:latin typeface="Arial"/>
              <a:cs typeface="Arial"/>
            </a:endParaRPr>
          </a:p>
          <a:p>
            <a:r>
              <a:rPr lang="ca-ES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Sra. </a:t>
            </a:r>
            <a:r>
              <a:rPr lang="ca-ES" sz="1600" b="1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Ester Toledo</a:t>
            </a:r>
            <a:r>
              <a:rPr lang="ca-ES" sz="1600" dirty="0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, </a:t>
            </a:r>
            <a:r>
              <a:rPr lang="ca-ES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Vilanova i la Geltrú</a:t>
            </a:r>
            <a:endParaRPr lang="es-ES_tradnl" sz="1600" dirty="0">
              <a:solidFill>
                <a:schemeClr val="tx1">
                  <a:tint val="75000"/>
                </a:schemeClr>
              </a:solidFill>
              <a:latin typeface="Arial"/>
              <a:cs typeface="Arial"/>
            </a:endParaRPr>
          </a:p>
          <a:p>
            <a:r>
              <a:rPr lang="ca-ES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Sr. </a:t>
            </a:r>
            <a:r>
              <a:rPr lang="ca-ES" sz="1600" b="1" dirty="0" err="1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Augusto</a:t>
            </a:r>
            <a:r>
              <a:rPr lang="ca-ES" sz="1600" b="1" dirty="0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</a:t>
            </a:r>
            <a:r>
              <a:rPr lang="ca-ES" sz="1600" b="1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Ramos</a:t>
            </a:r>
            <a:r>
              <a:rPr lang="ca-ES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, CEO de SISMOTUR</a:t>
            </a:r>
            <a:endParaRPr lang="es-ES_tradnl" sz="1600" dirty="0">
              <a:solidFill>
                <a:schemeClr val="tx1">
                  <a:tint val="75000"/>
                </a:schemeClr>
              </a:solidFill>
              <a:latin typeface="Arial"/>
              <a:cs typeface="Arial"/>
            </a:endParaRPr>
          </a:p>
          <a:p>
            <a:r>
              <a:rPr lang="ca-ES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Sr. </a:t>
            </a:r>
            <a:r>
              <a:rPr lang="ca-ES" sz="1600" b="1" dirty="0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Xavier </a:t>
            </a:r>
            <a:r>
              <a:rPr lang="ca-ES" sz="1600" b="1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Font</a:t>
            </a:r>
            <a:r>
              <a:rPr lang="ca-ES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, Cap de l’Oficina Tècnica de Turisme</a:t>
            </a:r>
            <a:endParaRPr lang="es-ES_tradnl" sz="1600" dirty="0">
              <a:solidFill>
                <a:schemeClr val="tx1">
                  <a:tint val="75000"/>
                </a:schemeClr>
              </a:solidFill>
              <a:latin typeface="Arial"/>
              <a:cs typeface="Arial"/>
            </a:endParaRPr>
          </a:p>
          <a:p>
            <a:r>
              <a:rPr lang="ca-ES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 </a:t>
            </a:r>
            <a:endParaRPr lang="es-ES_tradnl" sz="1600" dirty="0">
              <a:solidFill>
                <a:schemeClr val="tx1">
                  <a:tint val="75000"/>
                </a:schemeClr>
              </a:solidFill>
              <a:latin typeface="Arial"/>
              <a:cs typeface="Arial"/>
            </a:endParaRPr>
          </a:p>
          <a:p>
            <a:r>
              <a:rPr lang="ca-ES" sz="3000" dirty="0" smtClean="0">
                <a:solidFill>
                  <a:srgbClr val="00A1E1"/>
                </a:solidFill>
                <a:latin typeface="Arial Black"/>
                <a:cs typeface="Arial Black"/>
              </a:rPr>
              <a:t>18 h</a:t>
            </a:r>
            <a:endParaRPr lang="es-ES_tradnl" sz="3000" dirty="0">
              <a:solidFill>
                <a:srgbClr val="00A1E1"/>
              </a:solidFill>
              <a:latin typeface="Arial Black"/>
              <a:cs typeface="Arial Black"/>
            </a:endParaRPr>
          </a:p>
          <a:p>
            <a:r>
              <a:rPr lang="ca-ES" sz="2200" b="1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Diputació de Barcelona</a:t>
            </a:r>
            <a:endParaRPr lang="es-ES_tradnl" sz="2200" b="1" dirty="0">
              <a:solidFill>
                <a:schemeClr val="tx1">
                  <a:tint val="75000"/>
                </a:schemeClr>
              </a:solidFill>
              <a:latin typeface="Arial"/>
              <a:cs typeface="Arial"/>
            </a:endParaRPr>
          </a:p>
          <a:p>
            <a:r>
              <a:rPr lang="ca-ES" sz="3200" b="1" dirty="0">
                <a:solidFill>
                  <a:srgbClr val="D60000"/>
                </a:solidFill>
                <a:latin typeface="Arial"/>
                <a:cs typeface="Arial"/>
              </a:rPr>
              <a:t>Veredicte dels premis </a:t>
            </a:r>
            <a:r>
              <a:rPr lang="ca-ES" sz="3200" b="1" dirty="0" err="1">
                <a:solidFill>
                  <a:srgbClr val="D60000"/>
                </a:solidFill>
                <a:latin typeface="Arial"/>
                <a:cs typeface="Arial"/>
              </a:rPr>
              <a:t>Apps&amp;IoT</a:t>
            </a:r>
            <a:r>
              <a:rPr lang="ca-ES" sz="3200" b="1" dirty="0">
                <a:solidFill>
                  <a:srgbClr val="D60000"/>
                </a:solidFill>
                <a:latin typeface="Arial"/>
                <a:cs typeface="Arial"/>
              </a:rPr>
              <a:t> </a:t>
            </a:r>
            <a:r>
              <a:rPr lang="ca-ES" sz="3200" b="1" dirty="0" smtClean="0">
                <a:solidFill>
                  <a:srgbClr val="D60000"/>
                </a:solidFill>
                <a:latin typeface="Arial"/>
                <a:cs typeface="Arial"/>
              </a:rPr>
              <a:t>for </a:t>
            </a:r>
            <a:r>
              <a:rPr lang="ca-ES" sz="3200" b="1" dirty="0" err="1">
                <a:solidFill>
                  <a:srgbClr val="D60000"/>
                </a:solidFill>
                <a:latin typeface="Arial"/>
                <a:cs typeface="Arial"/>
              </a:rPr>
              <a:t>citizens</a:t>
            </a:r>
            <a:r>
              <a:rPr lang="ca-ES" sz="3200" b="1" dirty="0">
                <a:solidFill>
                  <a:srgbClr val="D60000"/>
                </a:solidFill>
                <a:latin typeface="Arial"/>
                <a:cs typeface="Arial"/>
              </a:rPr>
              <a:t> 2017</a:t>
            </a:r>
            <a:endParaRPr lang="es-ES_tradnl" sz="3200" b="1" dirty="0">
              <a:solidFill>
                <a:srgbClr val="D60000"/>
              </a:solidFill>
              <a:latin typeface="Arial"/>
              <a:cs typeface="Arial"/>
            </a:endParaRPr>
          </a:p>
          <a:p>
            <a:r>
              <a:rPr lang="ca-ES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Entrega dels premis a càrrec del diputat delegat d’Hisenda, Recursos Humans, Processos i Societat de la Informació, Sr. </a:t>
            </a:r>
            <a:r>
              <a:rPr lang="ca-ES" sz="1600" b="1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Joan Carles Garcia Cañizares</a:t>
            </a:r>
            <a:endParaRPr lang="es-ES_tradnl" sz="1600" b="1" dirty="0">
              <a:solidFill>
                <a:schemeClr val="tx1">
                  <a:tint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652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fade/>
      </p:transition>
    </mc:Choice>
    <mc:Fallback xmlns="">
      <p:transition xmlns:p14="http://schemas.microsoft.com/office/powerpoint/2010/main" spd="slow" advTm="3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fons 14-11 a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24384000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>
            <a:off x="7277100" y="3907081"/>
            <a:ext cx="0" cy="15123526"/>
          </a:xfrm>
          <a:prstGeom prst="line">
            <a:avLst/>
          </a:prstGeom>
          <a:ln w="38100" cap="rnd" cmpd="sng">
            <a:solidFill>
              <a:srgbClr val="00A1E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881336" y="3907081"/>
            <a:ext cx="0" cy="15720037"/>
          </a:xfrm>
          <a:prstGeom prst="line">
            <a:avLst/>
          </a:prstGeom>
          <a:ln w="38100" cap="rnd" cmpd="sng">
            <a:solidFill>
              <a:srgbClr val="00A1E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ítulo 2"/>
          <p:cNvSpPr>
            <a:spLocks noGrp="1"/>
          </p:cNvSpPr>
          <p:nvPr/>
        </p:nvSpPr>
        <p:spPr>
          <a:xfrm>
            <a:off x="1154234" y="3733001"/>
            <a:ext cx="5773525" cy="13836368"/>
          </a:xfrm>
          <a:prstGeom prst="rect">
            <a:avLst/>
          </a:prstGeom>
        </p:spPr>
        <p:txBody>
          <a:bodyPr vert="horz" lIns="217728" tIns="108864" rIns="217728" bIns="108864" rtlCol="0">
            <a:noAutofit/>
          </a:bodyPr>
          <a:lstStyle>
            <a:lvl1pPr marL="0" indent="0" algn="ctr" defTabSz="1088639" rtl="0" eaLnBrk="1" latinLnBrk="0" hangingPunct="1">
              <a:spcBef>
                <a:spcPct val="20000"/>
              </a:spcBef>
              <a:buFont typeface="Arial"/>
              <a:buNone/>
              <a:defRPr sz="7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88639" indent="0" algn="ctr" defTabSz="1088639" rtl="0" eaLnBrk="1" latinLnBrk="0" hangingPunct="1">
              <a:spcBef>
                <a:spcPct val="20000"/>
              </a:spcBef>
              <a:buFont typeface="Arial"/>
              <a:buNone/>
              <a:defRPr sz="6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177278" indent="0" algn="ctr" defTabSz="1088639" rtl="0" eaLnBrk="1" latinLnBrk="0" hangingPunct="1">
              <a:spcBef>
                <a:spcPct val="20000"/>
              </a:spcBef>
              <a:buFont typeface="Arial"/>
              <a:buNone/>
              <a:defRPr sz="5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65917" indent="0" algn="ctr" defTabSz="1088639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354556" indent="0" algn="ctr" defTabSz="1088639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443195" indent="0" algn="ctr" defTabSz="1088639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31834" indent="0" algn="ctr" defTabSz="1088639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20472" indent="0" algn="ctr" defTabSz="1088639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9111" indent="0" algn="ctr" defTabSz="1088639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3000" dirty="0">
                <a:solidFill>
                  <a:srgbClr val="D60000"/>
                </a:solidFill>
                <a:latin typeface="Arial Black"/>
                <a:cs typeface="Arial Black"/>
              </a:rPr>
              <a:t>10.30 h</a:t>
            </a:r>
          </a:p>
          <a:p>
            <a:pPr algn="l"/>
            <a:r>
              <a:rPr lang="es-ES_tradnl" sz="2200" b="1" dirty="0">
                <a:latin typeface="Arial"/>
                <a:cs typeface="Arial"/>
              </a:rPr>
              <a:t>Provincial Council of Barcelona and CCCB</a:t>
            </a:r>
          </a:p>
          <a:p>
            <a:pPr algn="l"/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Univers</a:t>
            </a:r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 Internet in </a:t>
            </a:r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the</a:t>
            </a:r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 Network of Municipal </a:t>
            </a:r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Libraries</a:t>
            </a:r>
            <a:endParaRPr lang="es-ES_tradnl" sz="3200" b="1" dirty="0">
              <a:solidFill>
                <a:srgbClr val="00A1E1"/>
              </a:solidFill>
              <a:latin typeface="Arial"/>
              <a:cs typeface="Arial"/>
            </a:endParaRPr>
          </a:p>
          <a:p>
            <a:pPr algn="l"/>
            <a:r>
              <a:rPr lang="es-ES_tradnl" sz="1600" dirty="0">
                <a:latin typeface="Arial"/>
                <a:cs typeface="Arial"/>
              </a:rPr>
              <a:t>Mrs. </a:t>
            </a:r>
            <a:r>
              <a:rPr lang="es-ES_tradnl" sz="1600" b="1" dirty="0">
                <a:latin typeface="Arial"/>
                <a:cs typeface="Arial"/>
              </a:rPr>
              <a:t>Judit Terma </a:t>
            </a:r>
            <a:r>
              <a:rPr lang="es-ES_tradnl" sz="1600" b="1" dirty="0" err="1">
                <a:latin typeface="Arial"/>
                <a:cs typeface="Arial"/>
              </a:rPr>
              <a:t>Grassa</a:t>
            </a:r>
            <a:r>
              <a:rPr lang="es-ES_tradnl" sz="1600" dirty="0">
                <a:latin typeface="Arial"/>
                <a:cs typeface="Arial"/>
              </a:rPr>
              <a:t>, Head of </a:t>
            </a:r>
            <a:r>
              <a:rPr lang="es-ES_tradnl" sz="1600" dirty="0" err="1">
                <a:latin typeface="Arial"/>
                <a:cs typeface="Arial"/>
              </a:rPr>
              <a:t>the</a:t>
            </a:r>
            <a:r>
              <a:rPr lang="es-ES_tradnl" sz="1600" dirty="0">
                <a:latin typeface="Arial"/>
                <a:cs typeface="Arial"/>
              </a:rPr>
              <a:t> Office of Library </a:t>
            </a:r>
            <a:r>
              <a:rPr lang="es-ES_tradnl" sz="1600" dirty="0" err="1">
                <a:latin typeface="Arial"/>
                <a:cs typeface="Arial"/>
              </a:rPr>
              <a:t>Services</a:t>
            </a:r>
            <a:r>
              <a:rPr lang="es-ES_tradnl" sz="1600" dirty="0">
                <a:latin typeface="Arial"/>
                <a:cs typeface="Arial"/>
              </a:rPr>
              <a:t/>
            </a:r>
            <a:br>
              <a:rPr lang="es-ES_tradnl" sz="1600" dirty="0">
                <a:latin typeface="Arial"/>
                <a:cs typeface="Arial"/>
              </a:rPr>
            </a:br>
            <a:r>
              <a:rPr lang="es-ES_tradnl" sz="1600" dirty="0">
                <a:latin typeface="Arial"/>
                <a:cs typeface="Arial"/>
              </a:rPr>
              <a:t>Mrs. </a:t>
            </a:r>
            <a:r>
              <a:rPr lang="es-ES_tradnl" sz="1600" b="1" dirty="0">
                <a:latin typeface="Arial"/>
                <a:cs typeface="Arial"/>
              </a:rPr>
              <a:t>Quima </a:t>
            </a:r>
            <a:r>
              <a:rPr lang="es-ES_tradnl" sz="1600" b="1" dirty="0" err="1">
                <a:latin typeface="Arial"/>
                <a:cs typeface="Arial"/>
              </a:rPr>
              <a:t>Farré</a:t>
            </a:r>
            <a:r>
              <a:rPr lang="es-ES_tradnl" sz="1600" dirty="0">
                <a:latin typeface="Arial"/>
                <a:cs typeface="Arial"/>
              </a:rPr>
              <a:t>, </a:t>
            </a:r>
            <a:r>
              <a:rPr lang="es-ES_tradnl" sz="1600" dirty="0" err="1">
                <a:latin typeface="Arial"/>
                <a:cs typeface="Arial"/>
              </a:rPr>
              <a:t>coordination</a:t>
            </a:r>
            <a:r>
              <a:rPr lang="es-ES_tradnl" sz="1600" dirty="0">
                <a:latin typeface="Arial"/>
                <a:cs typeface="Arial"/>
              </a:rPr>
              <a:t> of </a:t>
            </a:r>
            <a:r>
              <a:rPr lang="es-ES_tradnl" sz="1600" dirty="0" err="1">
                <a:latin typeface="Arial"/>
                <a:cs typeface="Arial"/>
              </a:rPr>
              <a:t>the</a:t>
            </a:r>
            <a:r>
              <a:rPr lang="es-ES_tradnl" sz="1600" dirty="0">
                <a:latin typeface="Arial"/>
                <a:cs typeface="Arial"/>
              </a:rPr>
              <a:t> </a:t>
            </a:r>
            <a:r>
              <a:rPr lang="es-ES_tradnl" sz="1600" dirty="0" err="1">
                <a:latin typeface="Arial"/>
                <a:cs typeface="Arial"/>
              </a:rPr>
              <a:t>Univers</a:t>
            </a:r>
            <a:r>
              <a:rPr lang="es-ES_tradnl" sz="1600" dirty="0">
                <a:latin typeface="Arial"/>
                <a:cs typeface="Arial"/>
              </a:rPr>
              <a:t> Internet. CCCB</a:t>
            </a:r>
            <a:br>
              <a:rPr lang="es-ES_tradnl" sz="1600" dirty="0">
                <a:latin typeface="Arial"/>
                <a:cs typeface="Arial"/>
              </a:rPr>
            </a:br>
            <a:r>
              <a:rPr lang="es-ES_tradnl" sz="1600" dirty="0">
                <a:latin typeface="Arial"/>
                <a:cs typeface="Arial"/>
              </a:rPr>
              <a:t>Mrs. Bárbara Roig, head of CCCB </a:t>
            </a:r>
            <a:r>
              <a:rPr lang="es-ES_tradnl" sz="1600" dirty="0" err="1">
                <a:latin typeface="Arial"/>
                <a:cs typeface="Arial"/>
              </a:rPr>
              <a:t>Education</a:t>
            </a:r>
            <a:r>
              <a:rPr lang="es-ES_tradnl" sz="1600" dirty="0">
                <a:latin typeface="Arial"/>
                <a:cs typeface="Arial"/>
              </a:rPr>
              <a:t>. CCCB</a:t>
            </a:r>
          </a:p>
          <a:p>
            <a:pPr algn="l"/>
            <a:r>
              <a:rPr lang="es-ES_tradnl" sz="1700" dirty="0">
                <a:latin typeface="Arial"/>
                <a:cs typeface="Arial"/>
              </a:rPr>
              <a:t> </a:t>
            </a:r>
          </a:p>
          <a:p>
            <a:pPr algn="l"/>
            <a:r>
              <a:rPr lang="es-ES_tradnl" sz="3000" dirty="0" smtClean="0">
                <a:solidFill>
                  <a:srgbClr val="D60000"/>
                </a:solidFill>
                <a:latin typeface="Arial Black"/>
                <a:cs typeface="Arial Black"/>
              </a:rPr>
              <a:t>11.30 h</a:t>
            </a:r>
            <a:endParaRPr lang="es-ES_tradnl" sz="3000" dirty="0">
              <a:solidFill>
                <a:srgbClr val="D60000"/>
              </a:solidFill>
              <a:latin typeface="Arial Black"/>
              <a:cs typeface="Arial Black"/>
            </a:endParaRPr>
          </a:p>
          <a:p>
            <a:pPr algn="l"/>
            <a:r>
              <a:rPr lang="es-ES_tradnl" sz="2200" b="1" dirty="0">
                <a:latin typeface="Arial"/>
                <a:cs typeface="Arial"/>
              </a:rPr>
              <a:t>Provincial Council of Barcelona</a:t>
            </a:r>
          </a:p>
          <a:p>
            <a:pPr algn="l"/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The</a:t>
            </a:r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 </a:t>
            </a:r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intervention</a:t>
            </a:r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 in </a:t>
            </a:r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homes</a:t>
            </a:r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 </a:t>
            </a:r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with</a:t>
            </a:r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 </a:t>
            </a:r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energy</a:t>
            </a:r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 </a:t>
            </a:r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poverty</a:t>
            </a:r>
            <a:endParaRPr lang="es-ES_tradnl" sz="3200" b="1" dirty="0">
              <a:solidFill>
                <a:srgbClr val="00A1E1"/>
              </a:solidFill>
              <a:latin typeface="Arial"/>
              <a:cs typeface="Arial"/>
            </a:endParaRPr>
          </a:p>
          <a:p>
            <a:pPr algn="l"/>
            <a:r>
              <a:rPr lang="es-ES_tradnl" sz="1600" dirty="0">
                <a:latin typeface="Arial"/>
                <a:cs typeface="Arial"/>
              </a:rPr>
              <a:t>Mr. </a:t>
            </a:r>
            <a:r>
              <a:rPr lang="es-ES_tradnl" sz="1600" b="1" dirty="0">
                <a:latin typeface="Arial"/>
                <a:cs typeface="Arial"/>
              </a:rPr>
              <a:t>Pau </a:t>
            </a:r>
            <a:r>
              <a:rPr lang="es-ES_tradnl" sz="1600" b="1" dirty="0" err="1">
                <a:latin typeface="Arial"/>
                <a:cs typeface="Arial"/>
              </a:rPr>
              <a:t>Aguiló</a:t>
            </a:r>
            <a:r>
              <a:rPr lang="es-ES_tradnl" sz="1600" b="1" dirty="0">
                <a:latin typeface="Arial"/>
                <a:cs typeface="Arial"/>
              </a:rPr>
              <a:t> </a:t>
            </a:r>
            <a:r>
              <a:rPr lang="es-ES_tradnl" sz="1600" b="1" dirty="0" err="1">
                <a:latin typeface="Arial"/>
                <a:cs typeface="Arial"/>
              </a:rPr>
              <a:t>Bestard</a:t>
            </a:r>
            <a:r>
              <a:rPr lang="es-ES_tradnl" sz="1600" dirty="0">
                <a:latin typeface="Arial"/>
                <a:cs typeface="Arial"/>
              </a:rPr>
              <a:t>, </a:t>
            </a:r>
            <a:r>
              <a:rPr lang="es-ES_tradnl" sz="1600" dirty="0" err="1">
                <a:latin typeface="Arial"/>
                <a:cs typeface="Arial"/>
              </a:rPr>
              <a:t>technician</a:t>
            </a:r>
            <a:r>
              <a:rPr lang="es-ES_tradnl" sz="1600" dirty="0">
                <a:latin typeface="Arial"/>
                <a:cs typeface="Arial"/>
              </a:rPr>
              <a:t> of </a:t>
            </a:r>
            <a:r>
              <a:rPr lang="es-ES_tradnl" sz="1600" dirty="0" err="1">
                <a:latin typeface="Arial"/>
                <a:cs typeface="Arial"/>
              </a:rPr>
              <a:t>the</a:t>
            </a:r>
            <a:r>
              <a:rPr lang="es-ES_tradnl" sz="1600" dirty="0">
                <a:latin typeface="Arial"/>
                <a:cs typeface="Arial"/>
              </a:rPr>
              <a:t> </a:t>
            </a:r>
            <a:r>
              <a:rPr lang="es-ES_tradnl" sz="1600" dirty="0" err="1">
                <a:latin typeface="Arial"/>
                <a:cs typeface="Arial"/>
              </a:rPr>
              <a:t>Technical</a:t>
            </a:r>
            <a:r>
              <a:rPr lang="es-ES_tradnl" sz="1600" dirty="0">
                <a:latin typeface="Arial"/>
                <a:cs typeface="Arial"/>
              </a:rPr>
              <a:t> Office of </a:t>
            </a:r>
            <a:r>
              <a:rPr lang="es-ES_tradnl" sz="1600" dirty="0" err="1">
                <a:latin typeface="Arial"/>
                <a:cs typeface="Arial"/>
              </a:rPr>
              <a:t>Education</a:t>
            </a:r>
            <a:r>
              <a:rPr lang="es-ES_tradnl" sz="1600" dirty="0">
                <a:latin typeface="Arial"/>
                <a:cs typeface="Arial"/>
              </a:rPr>
              <a:t> and </a:t>
            </a:r>
            <a:r>
              <a:rPr lang="es-ES_tradnl" sz="1600" dirty="0" err="1">
                <a:latin typeface="Arial"/>
                <a:cs typeface="Arial"/>
              </a:rPr>
              <a:t>Environmental</a:t>
            </a:r>
            <a:r>
              <a:rPr lang="es-ES_tradnl" sz="1600" dirty="0">
                <a:latin typeface="Arial"/>
                <a:cs typeface="Arial"/>
              </a:rPr>
              <a:t> </a:t>
            </a:r>
            <a:r>
              <a:rPr lang="es-ES_tradnl" sz="1600" dirty="0" err="1">
                <a:latin typeface="Arial"/>
                <a:cs typeface="Arial"/>
              </a:rPr>
              <a:t>Promotion</a:t>
            </a:r>
            <a:r>
              <a:rPr lang="es-ES_tradnl" sz="1600" dirty="0">
                <a:latin typeface="Arial"/>
                <a:cs typeface="Arial"/>
              </a:rPr>
              <a:t>. </a:t>
            </a:r>
            <a:r>
              <a:rPr lang="es-ES_tradnl" sz="1600" dirty="0" err="1">
                <a:latin typeface="Arial"/>
                <a:cs typeface="Arial"/>
              </a:rPr>
              <a:t>Environment</a:t>
            </a:r>
            <a:r>
              <a:rPr lang="es-ES_tradnl" sz="1600" dirty="0">
                <a:latin typeface="Arial"/>
                <a:cs typeface="Arial"/>
              </a:rPr>
              <a:t> Management.</a:t>
            </a:r>
          </a:p>
          <a:p>
            <a:pPr algn="l"/>
            <a:r>
              <a:rPr lang="es-ES_tradnl" sz="1600" dirty="0">
                <a:latin typeface="Arial"/>
                <a:cs typeface="Arial"/>
              </a:rPr>
              <a:t>Mrs. </a:t>
            </a:r>
            <a:r>
              <a:rPr lang="es-ES_tradnl" sz="1600" b="1" dirty="0" err="1">
                <a:latin typeface="Arial"/>
                <a:cs typeface="Arial"/>
              </a:rPr>
              <a:t>Sílvia</a:t>
            </a:r>
            <a:r>
              <a:rPr lang="es-ES_tradnl" sz="1600" b="1" dirty="0">
                <a:latin typeface="Arial"/>
                <a:cs typeface="Arial"/>
              </a:rPr>
              <a:t> </a:t>
            </a:r>
            <a:r>
              <a:rPr lang="es-ES_tradnl" sz="1600" b="1" dirty="0" err="1">
                <a:latin typeface="Arial"/>
                <a:cs typeface="Arial"/>
              </a:rPr>
              <a:t>Llimos</a:t>
            </a:r>
            <a:r>
              <a:rPr lang="es-ES_tradnl" sz="1600" dirty="0">
                <a:latin typeface="Arial"/>
                <a:cs typeface="Arial"/>
              </a:rPr>
              <a:t>, </a:t>
            </a:r>
            <a:r>
              <a:rPr lang="es-ES_tradnl" sz="1600" dirty="0" err="1">
                <a:latin typeface="Arial"/>
                <a:cs typeface="Arial"/>
              </a:rPr>
              <a:t>technician</a:t>
            </a:r>
            <a:r>
              <a:rPr lang="es-ES_tradnl" sz="1600" dirty="0">
                <a:latin typeface="Arial"/>
                <a:cs typeface="Arial"/>
              </a:rPr>
              <a:t> of </a:t>
            </a:r>
            <a:r>
              <a:rPr lang="es-ES_tradnl" sz="1600" dirty="0" err="1">
                <a:latin typeface="Arial"/>
                <a:cs typeface="Arial"/>
              </a:rPr>
              <a:t>the</a:t>
            </a:r>
            <a:r>
              <a:rPr lang="es-ES_tradnl" sz="1600" dirty="0">
                <a:latin typeface="Arial"/>
                <a:cs typeface="Arial"/>
              </a:rPr>
              <a:t> </a:t>
            </a:r>
            <a:r>
              <a:rPr lang="es-ES_tradnl" sz="1600" dirty="0" err="1">
                <a:latin typeface="Arial"/>
                <a:cs typeface="Arial"/>
              </a:rPr>
              <a:t>Climate</a:t>
            </a:r>
            <a:r>
              <a:rPr lang="es-ES_tradnl" sz="1600" dirty="0">
                <a:latin typeface="Arial"/>
                <a:cs typeface="Arial"/>
              </a:rPr>
              <a:t> </a:t>
            </a:r>
            <a:r>
              <a:rPr lang="es-ES_tradnl" sz="1600" dirty="0" err="1">
                <a:latin typeface="Arial"/>
                <a:cs typeface="Arial"/>
              </a:rPr>
              <a:t>Change</a:t>
            </a:r>
            <a:r>
              <a:rPr lang="es-ES_tradnl" sz="1600" dirty="0">
                <a:latin typeface="Arial"/>
                <a:cs typeface="Arial"/>
              </a:rPr>
              <a:t> and </a:t>
            </a:r>
            <a:r>
              <a:rPr lang="es-ES_tradnl" sz="1600" dirty="0" err="1">
                <a:latin typeface="Arial"/>
                <a:cs typeface="Arial"/>
              </a:rPr>
              <a:t>Sustainability</a:t>
            </a:r>
            <a:r>
              <a:rPr lang="es-ES_tradnl" sz="1600" dirty="0">
                <a:latin typeface="Arial"/>
                <a:cs typeface="Arial"/>
              </a:rPr>
              <a:t> </a:t>
            </a:r>
            <a:r>
              <a:rPr lang="es-ES_tradnl" sz="1600" dirty="0" err="1">
                <a:latin typeface="Arial"/>
                <a:cs typeface="Arial"/>
              </a:rPr>
              <a:t>Technical</a:t>
            </a:r>
            <a:r>
              <a:rPr lang="es-ES_tradnl" sz="1600" dirty="0">
                <a:latin typeface="Arial"/>
                <a:cs typeface="Arial"/>
              </a:rPr>
              <a:t> Office</a:t>
            </a:r>
          </a:p>
          <a:p>
            <a:pPr algn="l"/>
            <a:r>
              <a:rPr lang="es-ES_tradnl" sz="1600" dirty="0">
                <a:latin typeface="Arial"/>
                <a:cs typeface="Arial"/>
              </a:rPr>
              <a:t>Mr. </a:t>
            </a:r>
            <a:r>
              <a:rPr lang="es-ES_tradnl" sz="1600" b="1" dirty="0" err="1">
                <a:latin typeface="Arial"/>
                <a:cs typeface="Arial"/>
              </a:rPr>
              <a:t>Ramon</a:t>
            </a:r>
            <a:r>
              <a:rPr lang="es-ES_tradnl" sz="1600" b="1" dirty="0">
                <a:latin typeface="Arial"/>
                <a:cs typeface="Arial"/>
              </a:rPr>
              <a:t> </a:t>
            </a:r>
            <a:r>
              <a:rPr lang="es-ES_tradnl" sz="1600" b="1" dirty="0" err="1">
                <a:latin typeface="Arial"/>
                <a:cs typeface="Arial"/>
              </a:rPr>
              <a:t>Albornà</a:t>
            </a:r>
            <a:r>
              <a:rPr lang="es-ES_tradnl" sz="1600" b="1" dirty="0">
                <a:latin typeface="Arial"/>
                <a:cs typeface="Arial"/>
              </a:rPr>
              <a:t> Rovira</a:t>
            </a:r>
            <a:r>
              <a:rPr lang="es-ES_tradnl" sz="1600" dirty="0">
                <a:latin typeface="Arial"/>
                <a:cs typeface="Arial"/>
              </a:rPr>
              <a:t>, </a:t>
            </a:r>
            <a:r>
              <a:rPr lang="es-ES_tradnl" sz="1600" dirty="0" err="1">
                <a:latin typeface="Arial"/>
                <a:cs typeface="Arial"/>
              </a:rPr>
              <a:t>technician</a:t>
            </a:r>
            <a:r>
              <a:rPr lang="es-ES_tradnl" sz="1600" dirty="0">
                <a:latin typeface="Arial"/>
                <a:cs typeface="Arial"/>
              </a:rPr>
              <a:t> of </a:t>
            </a:r>
            <a:r>
              <a:rPr lang="es-ES_tradnl" sz="1600" dirty="0" err="1">
                <a:latin typeface="Arial"/>
                <a:cs typeface="Arial"/>
              </a:rPr>
              <a:t>the</a:t>
            </a:r>
            <a:r>
              <a:rPr lang="es-ES_tradnl" sz="1600" dirty="0">
                <a:latin typeface="Arial"/>
                <a:cs typeface="Arial"/>
              </a:rPr>
              <a:t> Social </a:t>
            </a:r>
            <a:r>
              <a:rPr lang="es-ES_tradnl" sz="1600" dirty="0" err="1">
                <a:latin typeface="Arial"/>
                <a:cs typeface="Arial"/>
              </a:rPr>
              <a:t>Action</a:t>
            </a:r>
            <a:r>
              <a:rPr lang="es-ES_tradnl" sz="1600" dirty="0">
                <a:latin typeface="Arial"/>
                <a:cs typeface="Arial"/>
              </a:rPr>
              <a:t> </a:t>
            </a:r>
            <a:r>
              <a:rPr lang="es-ES_tradnl" sz="1600" dirty="0" err="1">
                <a:latin typeface="Arial"/>
                <a:cs typeface="Arial"/>
              </a:rPr>
              <a:t>Service</a:t>
            </a:r>
            <a:r>
              <a:rPr lang="es-ES_tradnl" sz="1600" dirty="0">
                <a:latin typeface="Arial"/>
                <a:cs typeface="Arial"/>
              </a:rPr>
              <a:t>. Management of Social </a:t>
            </a:r>
            <a:r>
              <a:rPr lang="es-ES_tradnl" sz="1600" dirty="0" err="1">
                <a:latin typeface="Arial"/>
                <a:cs typeface="Arial"/>
              </a:rPr>
              <a:t>Welfare</a:t>
            </a:r>
            <a:r>
              <a:rPr lang="es-ES_tradnl" sz="1600" dirty="0">
                <a:latin typeface="Arial"/>
                <a:cs typeface="Arial"/>
              </a:rPr>
              <a:t> </a:t>
            </a:r>
            <a:r>
              <a:rPr lang="es-ES_tradnl" sz="1600" dirty="0" err="1">
                <a:latin typeface="Arial"/>
                <a:cs typeface="Arial"/>
              </a:rPr>
              <a:t>Services</a:t>
            </a:r>
            <a:r>
              <a:rPr lang="es-ES_tradnl" sz="1600" dirty="0">
                <a:latin typeface="Arial"/>
                <a:cs typeface="Arial"/>
              </a:rPr>
              <a:t>.</a:t>
            </a:r>
            <a:br>
              <a:rPr lang="es-ES_tradnl" sz="1600" dirty="0">
                <a:latin typeface="Arial"/>
                <a:cs typeface="Arial"/>
              </a:rPr>
            </a:br>
            <a:r>
              <a:rPr lang="es-ES_tradnl" sz="1600" dirty="0">
                <a:latin typeface="Arial"/>
                <a:cs typeface="Arial"/>
              </a:rPr>
              <a:t>Mrs. </a:t>
            </a:r>
            <a:r>
              <a:rPr lang="es-ES_tradnl" sz="1600" b="1" dirty="0" err="1">
                <a:latin typeface="Arial"/>
                <a:cs typeface="Arial"/>
              </a:rPr>
              <a:t>Ània</a:t>
            </a:r>
            <a:r>
              <a:rPr lang="es-ES_tradnl" sz="1600" b="1" dirty="0">
                <a:latin typeface="Arial"/>
                <a:cs typeface="Arial"/>
              </a:rPr>
              <a:t> Pluma </a:t>
            </a:r>
            <a:r>
              <a:rPr lang="es-ES_tradnl" sz="1600" b="1" dirty="0" err="1">
                <a:latin typeface="Arial"/>
                <a:cs typeface="Arial"/>
              </a:rPr>
              <a:t>Vilanova</a:t>
            </a:r>
            <a:r>
              <a:rPr lang="es-ES_tradnl" sz="1600" dirty="0">
                <a:latin typeface="Arial"/>
                <a:cs typeface="Arial"/>
              </a:rPr>
              <a:t>, </a:t>
            </a:r>
            <a:r>
              <a:rPr lang="es-ES_tradnl" sz="1600" dirty="0" err="1">
                <a:latin typeface="Arial"/>
                <a:cs typeface="Arial"/>
              </a:rPr>
              <a:t>architect</a:t>
            </a:r>
            <a:r>
              <a:rPr lang="es-ES_tradnl" sz="1600" dirty="0">
                <a:latin typeface="Arial"/>
                <a:cs typeface="Arial"/>
              </a:rPr>
              <a:t> and </a:t>
            </a:r>
            <a:r>
              <a:rPr lang="es-ES_tradnl" sz="1600" dirty="0" err="1">
                <a:latin typeface="Arial"/>
                <a:cs typeface="Arial"/>
              </a:rPr>
              <a:t>responsible</a:t>
            </a:r>
            <a:r>
              <a:rPr lang="es-ES_tradnl" sz="1600" dirty="0">
                <a:latin typeface="Arial"/>
                <a:cs typeface="Arial"/>
              </a:rPr>
              <a:t> </a:t>
            </a:r>
            <a:r>
              <a:rPr lang="es-ES_tradnl" sz="1600" dirty="0" err="1">
                <a:latin typeface="Arial"/>
                <a:cs typeface="Arial"/>
              </a:rPr>
              <a:t>for</a:t>
            </a:r>
            <a:r>
              <a:rPr lang="es-ES_tradnl" sz="1600" dirty="0">
                <a:latin typeface="Arial"/>
                <a:cs typeface="Arial"/>
              </a:rPr>
              <a:t> </a:t>
            </a:r>
            <a:r>
              <a:rPr lang="es-ES_tradnl" sz="1600" dirty="0" err="1">
                <a:latin typeface="Arial"/>
                <a:cs typeface="Arial"/>
              </a:rPr>
              <a:t>the</a:t>
            </a:r>
            <a:r>
              <a:rPr lang="es-ES_tradnl" sz="1600" dirty="0">
                <a:latin typeface="Arial"/>
                <a:cs typeface="Arial"/>
              </a:rPr>
              <a:t> </a:t>
            </a:r>
            <a:r>
              <a:rPr lang="es-ES_tradnl" sz="1600" dirty="0" err="1">
                <a:latin typeface="Arial"/>
                <a:cs typeface="Arial"/>
              </a:rPr>
              <a:t>organization</a:t>
            </a:r>
            <a:r>
              <a:rPr lang="es-ES_tradnl" sz="1600" dirty="0">
                <a:latin typeface="Arial"/>
                <a:cs typeface="Arial"/>
              </a:rPr>
              <a:t> of </a:t>
            </a:r>
            <a:r>
              <a:rPr lang="es-ES_tradnl" sz="1600" dirty="0" err="1">
                <a:latin typeface="Arial"/>
                <a:cs typeface="Arial"/>
              </a:rPr>
              <a:t>the</a:t>
            </a:r>
            <a:r>
              <a:rPr lang="es-ES_tradnl" sz="1600" dirty="0">
                <a:latin typeface="Arial"/>
                <a:cs typeface="Arial"/>
              </a:rPr>
              <a:t> </a:t>
            </a:r>
            <a:r>
              <a:rPr lang="es-ES_tradnl" sz="1600" dirty="0" err="1">
                <a:latin typeface="Arial"/>
                <a:cs typeface="Arial"/>
              </a:rPr>
              <a:t>Housing</a:t>
            </a:r>
            <a:r>
              <a:rPr lang="es-ES_tradnl" sz="1600" dirty="0">
                <a:latin typeface="Arial"/>
                <a:cs typeface="Arial"/>
              </a:rPr>
              <a:t> Office. Management of </a:t>
            </a:r>
            <a:r>
              <a:rPr lang="es-ES_tradnl" sz="1600" dirty="0" err="1">
                <a:latin typeface="Arial"/>
                <a:cs typeface="Arial"/>
              </a:rPr>
              <a:t>Housing</a:t>
            </a:r>
            <a:r>
              <a:rPr lang="es-ES_tradnl" sz="1600" dirty="0">
                <a:latin typeface="Arial"/>
                <a:cs typeface="Arial"/>
              </a:rPr>
              <a:t>, </a:t>
            </a:r>
            <a:r>
              <a:rPr lang="es-ES_tradnl" sz="1600" dirty="0" err="1">
                <a:latin typeface="Arial"/>
                <a:cs typeface="Arial"/>
              </a:rPr>
              <a:t>Urban</a:t>
            </a:r>
            <a:r>
              <a:rPr lang="es-ES_tradnl" sz="1600" dirty="0">
                <a:latin typeface="Arial"/>
                <a:cs typeface="Arial"/>
              </a:rPr>
              <a:t> </a:t>
            </a:r>
            <a:r>
              <a:rPr lang="es-ES_tradnl" sz="1600" dirty="0" err="1">
                <a:latin typeface="Arial"/>
                <a:cs typeface="Arial"/>
              </a:rPr>
              <a:t>Planning</a:t>
            </a:r>
            <a:r>
              <a:rPr lang="es-ES_tradnl" sz="1600" dirty="0">
                <a:latin typeface="Arial"/>
                <a:cs typeface="Arial"/>
              </a:rPr>
              <a:t> and </a:t>
            </a:r>
            <a:r>
              <a:rPr lang="es-ES_tradnl" sz="1600" dirty="0" err="1">
                <a:latin typeface="Arial"/>
                <a:cs typeface="Arial"/>
              </a:rPr>
              <a:t>Activities</a:t>
            </a:r>
            <a:r>
              <a:rPr lang="es-ES_tradnl" sz="1600" dirty="0">
                <a:latin typeface="Arial"/>
                <a:cs typeface="Arial"/>
              </a:rPr>
              <a:t> </a:t>
            </a:r>
            <a:r>
              <a:rPr lang="es-ES_tradnl" sz="1600" dirty="0" err="1">
                <a:latin typeface="Arial"/>
                <a:cs typeface="Arial"/>
              </a:rPr>
              <a:t>Services</a:t>
            </a:r>
            <a:endParaRPr lang="es-ES_tradnl" sz="1600" dirty="0">
              <a:latin typeface="Arial"/>
              <a:cs typeface="Arial"/>
            </a:endParaRPr>
          </a:p>
          <a:p>
            <a:pPr algn="l"/>
            <a:endParaRPr lang="es-ES_tradnl" sz="3000" dirty="0" smtClean="0">
              <a:solidFill>
                <a:srgbClr val="D60000"/>
              </a:solidFill>
              <a:latin typeface="Arial Black"/>
              <a:cs typeface="Arial Black"/>
            </a:endParaRPr>
          </a:p>
          <a:p>
            <a:pPr algn="l"/>
            <a:r>
              <a:rPr lang="es-ES_tradnl" sz="3000" dirty="0" smtClean="0">
                <a:solidFill>
                  <a:srgbClr val="D60000"/>
                </a:solidFill>
                <a:latin typeface="Arial Black"/>
                <a:cs typeface="Arial Black"/>
              </a:rPr>
              <a:t>13 h</a:t>
            </a:r>
            <a:endParaRPr lang="es-ES_tradnl" sz="3000" dirty="0">
              <a:solidFill>
                <a:srgbClr val="D60000"/>
              </a:solidFill>
              <a:latin typeface="Arial Black"/>
              <a:cs typeface="Arial Black"/>
            </a:endParaRPr>
          </a:p>
          <a:p>
            <a:pPr algn="l"/>
            <a:r>
              <a:rPr lang="es-ES_tradnl" sz="2200" b="1" dirty="0">
                <a:latin typeface="Arial"/>
                <a:cs typeface="Arial"/>
              </a:rPr>
              <a:t>Generalitat of Catalunya, Provincial Council of Barcelona and City Council of Reus</a:t>
            </a:r>
          </a:p>
          <a:p>
            <a:pPr algn="l"/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Unified</a:t>
            </a:r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 </a:t>
            </a:r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blue</a:t>
            </a:r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 </a:t>
            </a:r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zone</a:t>
            </a:r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 </a:t>
            </a:r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service</a:t>
            </a:r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 at </a:t>
            </a:r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the</a:t>
            </a:r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 </a:t>
            </a:r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disposal</a:t>
            </a:r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 of </a:t>
            </a:r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municipalities</a:t>
            </a:r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. Car parking and </a:t>
            </a:r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charging</a:t>
            </a:r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 </a:t>
            </a:r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app</a:t>
            </a:r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. </a:t>
            </a:r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The</a:t>
            </a:r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 </a:t>
            </a:r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experience</a:t>
            </a:r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 of Reus and </a:t>
            </a:r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Cambrils</a:t>
            </a:r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.</a:t>
            </a:r>
            <a:r>
              <a:rPr lang="es-ES_tradnl" sz="1600" b="1" dirty="0">
                <a:latin typeface="Arial"/>
                <a:cs typeface="Arial"/>
              </a:rPr>
              <a:t/>
            </a:r>
            <a:br>
              <a:rPr lang="es-ES_tradnl" sz="1600" b="1" dirty="0">
                <a:latin typeface="Arial"/>
                <a:cs typeface="Arial"/>
              </a:rPr>
            </a:br>
            <a:r>
              <a:rPr lang="es-ES_tradnl" sz="1600" dirty="0" smtClean="0">
                <a:latin typeface="Arial"/>
                <a:cs typeface="Arial"/>
              </a:rPr>
              <a:t>Mr</a:t>
            </a:r>
            <a:r>
              <a:rPr lang="es-ES_tradnl" sz="1600" dirty="0">
                <a:latin typeface="Arial"/>
                <a:cs typeface="Arial"/>
              </a:rPr>
              <a:t>. </a:t>
            </a:r>
            <a:r>
              <a:rPr lang="es-ES_tradnl" sz="1600" b="1" dirty="0">
                <a:latin typeface="Arial"/>
                <a:cs typeface="Arial"/>
              </a:rPr>
              <a:t>Dani Marco</a:t>
            </a:r>
            <a:r>
              <a:rPr lang="es-ES_tradnl" sz="1600" dirty="0">
                <a:latin typeface="Arial"/>
                <a:cs typeface="Arial"/>
              </a:rPr>
              <a:t>, director </a:t>
            </a:r>
            <a:r>
              <a:rPr lang="es-ES_tradnl" sz="1600" dirty="0" err="1">
                <a:latin typeface="Arial"/>
                <a:cs typeface="Arial"/>
              </a:rPr>
              <a:t>SmarCat</a:t>
            </a:r>
            <a:r>
              <a:rPr lang="es-ES_tradnl" sz="1600" dirty="0">
                <a:latin typeface="Arial"/>
                <a:cs typeface="Arial"/>
              </a:rPr>
              <a:t>, Generalitat of Catalunya</a:t>
            </a:r>
            <a:br>
              <a:rPr lang="es-ES_tradnl" sz="1600" dirty="0">
                <a:latin typeface="Arial"/>
                <a:cs typeface="Arial"/>
              </a:rPr>
            </a:br>
            <a:r>
              <a:rPr lang="es-ES_tradnl" sz="1600" dirty="0" smtClean="0">
                <a:latin typeface="Arial"/>
                <a:cs typeface="Arial"/>
              </a:rPr>
              <a:t>Mr</a:t>
            </a:r>
            <a:r>
              <a:rPr lang="es-ES_tradnl" sz="1600" dirty="0">
                <a:latin typeface="Arial"/>
                <a:cs typeface="Arial"/>
              </a:rPr>
              <a:t>. </a:t>
            </a:r>
            <a:r>
              <a:rPr lang="es-ES_tradnl" sz="1600" b="1" dirty="0" err="1">
                <a:latin typeface="Arial"/>
                <a:cs typeface="Arial"/>
              </a:rPr>
              <a:t>Gregori</a:t>
            </a:r>
            <a:r>
              <a:rPr lang="es-ES_tradnl" sz="1600" b="1" dirty="0">
                <a:latin typeface="Arial"/>
                <a:cs typeface="Arial"/>
              </a:rPr>
              <a:t> Mora</a:t>
            </a:r>
            <a:r>
              <a:rPr lang="es-ES_tradnl" sz="1600" dirty="0">
                <a:latin typeface="Arial"/>
                <a:cs typeface="Arial"/>
              </a:rPr>
              <a:t>, head of </a:t>
            </a:r>
            <a:r>
              <a:rPr lang="es-ES_tradnl" sz="1600" dirty="0" err="1">
                <a:latin typeface="Arial"/>
                <a:cs typeface="Arial"/>
              </a:rPr>
              <a:t>the</a:t>
            </a:r>
            <a:r>
              <a:rPr lang="es-ES_tradnl" sz="1600" dirty="0">
                <a:latin typeface="Arial"/>
                <a:cs typeface="Arial"/>
              </a:rPr>
              <a:t> Smart </a:t>
            </a:r>
            <a:r>
              <a:rPr lang="es-ES_tradnl" sz="1600" dirty="0" err="1">
                <a:latin typeface="Arial"/>
                <a:cs typeface="Arial"/>
              </a:rPr>
              <a:t>Region</a:t>
            </a:r>
            <a:r>
              <a:rPr lang="es-ES_tradnl" sz="1600" dirty="0">
                <a:latin typeface="Arial"/>
                <a:cs typeface="Arial"/>
              </a:rPr>
              <a:t> </a:t>
            </a:r>
            <a:r>
              <a:rPr lang="es-ES_tradnl" sz="1600" dirty="0" err="1">
                <a:latin typeface="Arial"/>
                <a:cs typeface="Arial"/>
              </a:rPr>
              <a:t>project</a:t>
            </a:r>
            <a:r>
              <a:rPr lang="es-ES_tradnl" sz="1600" dirty="0">
                <a:latin typeface="Arial"/>
                <a:cs typeface="Arial"/>
              </a:rPr>
              <a:t>, Council of Barcelona</a:t>
            </a:r>
            <a:br>
              <a:rPr lang="es-ES_tradnl" sz="1600" dirty="0">
                <a:latin typeface="Arial"/>
                <a:cs typeface="Arial"/>
              </a:rPr>
            </a:br>
            <a:r>
              <a:rPr lang="es-ES_tradnl" sz="1600" dirty="0" smtClean="0">
                <a:latin typeface="Arial"/>
                <a:cs typeface="Arial"/>
              </a:rPr>
              <a:t>Mr</a:t>
            </a:r>
            <a:r>
              <a:rPr lang="es-ES_tradnl" sz="1600" dirty="0">
                <a:latin typeface="Arial"/>
                <a:cs typeface="Arial"/>
              </a:rPr>
              <a:t>. </a:t>
            </a:r>
            <a:r>
              <a:rPr lang="es-ES_tradnl" sz="1600" b="1" dirty="0">
                <a:latin typeface="Arial"/>
                <a:cs typeface="Arial"/>
              </a:rPr>
              <a:t>Oscar Hellín</a:t>
            </a:r>
            <a:r>
              <a:rPr lang="es-ES_tradnl" sz="1600" dirty="0">
                <a:latin typeface="Arial"/>
                <a:cs typeface="Arial"/>
              </a:rPr>
              <a:t>, Head of </a:t>
            </a:r>
            <a:r>
              <a:rPr lang="es-ES_tradnl" sz="1600" dirty="0" err="1">
                <a:latin typeface="Arial"/>
                <a:cs typeface="Arial"/>
              </a:rPr>
              <a:t>Information</a:t>
            </a:r>
            <a:r>
              <a:rPr lang="es-ES_tradnl" sz="1600" dirty="0">
                <a:latin typeface="Arial"/>
                <a:cs typeface="Arial"/>
              </a:rPr>
              <a:t> </a:t>
            </a:r>
            <a:r>
              <a:rPr lang="es-ES_tradnl" sz="1600" dirty="0" err="1">
                <a:latin typeface="Arial"/>
                <a:cs typeface="Arial"/>
              </a:rPr>
              <a:t>Technology</a:t>
            </a:r>
            <a:r>
              <a:rPr lang="es-ES_tradnl" sz="1600" dirty="0">
                <a:latin typeface="Arial"/>
                <a:cs typeface="Arial"/>
              </a:rPr>
              <a:t>, Reus </a:t>
            </a:r>
            <a:r>
              <a:rPr lang="es-ES_tradnl" sz="1600" dirty="0" smtClean="0">
                <a:latin typeface="Arial"/>
                <a:cs typeface="Arial"/>
              </a:rPr>
              <a:t>City Council</a:t>
            </a:r>
          </a:p>
          <a:p>
            <a:pPr algn="l"/>
            <a:r>
              <a:rPr lang="es-ES" sz="1600" dirty="0" smtClean="0">
                <a:latin typeface="Arial"/>
                <a:cs typeface="Arial"/>
              </a:rPr>
              <a:t>Mr. </a:t>
            </a:r>
            <a:r>
              <a:rPr lang="es-ES" sz="1600" b="1" dirty="0" smtClean="0">
                <a:latin typeface="Arial"/>
                <a:cs typeface="Arial"/>
              </a:rPr>
              <a:t>Leo </a:t>
            </a:r>
            <a:r>
              <a:rPr lang="es-ES" sz="1600" b="1" dirty="0" err="1" smtClean="0">
                <a:latin typeface="Arial"/>
                <a:cs typeface="Arial"/>
              </a:rPr>
              <a:t>Bázquez</a:t>
            </a:r>
            <a:r>
              <a:rPr lang="es-ES" sz="1600" dirty="0" smtClean="0">
                <a:latin typeface="Arial"/>
                <a:cs typeface="Arial"/>
              </a:rPr>
              <a:t>, CIO, Reus </a:t>
            </a:r>
            <a:r>
              <a:rPr lang="es-ES" sz="1600" dirty="0" err="1" smtClean="0">
                <a:latin typeface="Arial"/>
                <a:cs typeface="Arial"/>
              </a:rPr>
              <a:t>Mobilitat</a:t>
            </a:r>
            <a:r>
              <a:rPr lang="es-ES" sz="1600" dirty="0" smtClean="0">
                <a:latin typeface="Arial"/>
                <a:cs typeface="Arial"/>
              </a:rPr>
              <a:t> i </a:t>
            </a:r>
            <a:r>
              <a:rPr lang="es-ES" sz="1600" dirty="0" err="1" smtClean="0">
                <a:latin typeface="Arial"/>
                <a:cs typeface="Arial"/>
              </a:rPr>
              <a:t>Serveis</a:t>
            </a:r>
            <a:endParaRPr lang="es-ES_tradnl" sz="1600" dirty="0" smtClean="0">
              <a:latin typeface="Arial"/>
              <a:cs typeface="Arial"/>
            </a:endParaRPr>
          </a:p>
          <a:p>
            <a:pPr algn="l"/>
            <a:r>
              <a:rPr lang="es-ES" sz="1600" dirty="0">
                <a:latin typeface="Arial"/>
                <a:cs typeface="Arial"/>
              </a:rPr>
              <a:t> </a:t>
            </a:r>
            <a:endParaRPr lang="es-ES_tradnl" sz="1600" dirty="0">
              <a:latin typeface="Arial"/>
              <a:cs typeface="Arial"/>
            </a:endParaRP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7526174" y="3733001"/>
            <a:ext cx="5059648" cy="19723330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es-ES_tradnl" sz="3000" dirty="0" smtClean="0">
                <a:solidFill>
                  <a:srgbClr val="D60000"/>
                </a:solidFill>
                <a:latin typeface="Arial Black"/>
                <a:cs typeface="Arial Black"/>
              </a:rPr>
              <a:t>16</a:t>
            </a:r>
            <a:r>
              <a:rPr lang="es-ES_tradnl" sz="3000" dirty="0">
                <a:solidFill>
                  <a:srgbClr val="D60000"/>
                </a:solidFill>
                <a:latin typeface="Arial Black"/>
                <a:cs typeface="Arial Black"/>
              </a:rPr>
              <a:t> </a:t>
            </a:r>
            <a:r>
              <a:rPr lang="es-ES_tradnl" sz="3000" dirty="0" smtClean="0">
                <a:solidFill>
                  <a:srgbClr val="D60000"/>
                </a:solidFill>
                <a:latin typeface="Arial Black"/>
                <a:cs typeface="Arial Black"/>
              </a:rPr>
              <a:t>h</a:t>
            </a:r>
            <a:endParaRPr lang="es-ES_tradnl" sz="3000" dirty="0">
              <a:solidFill>
                <a:srgbClr val="D60000"/>
              </a:solidFill>
              <a:latin typeface="Arial Black"/>
              <a:cs typeface="Arial Black"/>
            </a:endParaRPr>
          </a:p>
          <a:p>
            <a:r>
              <a:rPr lang="es-ES_tradnl" sz="2200" b="1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IAAC - </a:t>
            </a:r>
            <a:r>
              <a:rPr lang="es-ES_tradnl" sz="2200" b="1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Institute</a:t>
            </a:r>
            <a:r>
              <a:rPr lang="es-ES_tradnl" sz="2200" b="1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2200" b="1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for</a:t>
            </a:r>
            <a:r>
              <a:rPr lang="es-ES_tradnl" sz="2200" b="1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2200" b="1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advanced</a:t>
            </a:r>
            <a:r>
              <a:rPr lang="es-ES_tradnl" sz="2200" b="1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2200" b="1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architecture</a:t>
            </a:r>
            <a:r>
              <a:rPr lang="es-ES_tradnl" sz="2200" b="1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of </a:t>
            </a:r>
            <a:r>
              <a:rPr lang="es-ES_tradnl" sz="2200" b="1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Catalonia</a:t>
            </a:r>
            <a:endParaRPr lang="es-ES_tradnl" sz="2200" b="1" dirty="0">
              <a:solidFill>
                <a:schemeClr val="tx1">
                  <a:tint val="75000"/>
                </a:schemeClr>
              </a:solidFill>
              <a:latin typeface="Arial"/>
              <a:cs typeface="Arial"/>
            </a:endParaRPr>
          </a:p>
          <a:p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Cerdà</a:t>
            </a:r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 and </a:t>
            </a:r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the</a:t>
            </a:r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 </a:t>
            </a:r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science</a:t>
            </a:r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 of </a:t>
            </a:r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constructing</a:t>
            </a:r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 </a:t>
            </a:r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cities</a:t>
            </a:r>
            <a:endParaRPr lang="es-ES_tradnl" sz="3200" b="1" dirty="0">
              <a:solidFill>
                <a:srgbClr val="00A1E1"/>
              </a:solidFill>
              <a:latin typeface="Arial"/>
              <a:cs typeface="Arial"/>
            </a:endParaRPr>
          </a:p>
          <a:p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Mr. </a:t>
            </a:r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Vicenç</a:t>
            </a:r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 </a:t>
            </a:r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Guallart</a:t>
            </a:r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, IAAC</a:t>
            </a:r>
          </a:p>
          <a:p>
            <a:r>
              <a:rPr lang="es-ES_tradnl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 </a:t>
            </a:r>
          </a:p>
          <a:p>
            <a:pPr>
              <a:spcBef>
                <a:spcPct val="20000"/>
              </a:spcBef>
            </a:pPr>
            <a:r>
              <a:rPr lang="es-ES_tradnl" sz="3000" dirty="0" smtClean="0">
                <a:solidFill>
                  <a:srgbClr val="D60000"/>
                </a:solidFill>
                <a:latin typeface="Arial Black"/>
                <a:cs typeface="Arial Black"/>
              </a:rPr>
              <a:t>16.30 h</a:t>
            </a:r>
            <a:endParaRPr lang="es-ES_tradnl" sz="3000" dirty="0">
              <a:solidFill>
                <a:srgbClr val="D60000"/>
              </a:solidFill>
              <a:latin typeface="Arial Black"/>
              <a:cs typeface="Arial Black"/>
            </a:endParaRPr>
          </a:p>
          <a:p>
            <a:r>
              <a:rPr lang="es-ES_tradnl" sz="2200" b="1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Barcelona Provincial Council</a:t>
            </a:r>
          </a:p>
          <a:p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Visit</a:t>
            </a:r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 </a:t>
            </a:r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from</a:t>
            </a:r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 </a:t>
            </a:r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the</a:t>
            </a:r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 </a:t>
            </a:r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President</a:t>
            </a:r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 of </a:t>
            </a:r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the</a:t>
            </a:r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 Barcelona Provincial Council, </a:t>
            </a:r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Mercè</a:t>
            </a:r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 </a:t>
            </a:r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Conesa</a:t>
            </a:r>
            <a:endParaRPr lang="es-ES_tradnl" sz="3200" b="1" dirty="0">
              <a:solidFill>
                <a:srgbClr val="00A1E1"/>
              </a:solidFill>
              <a:latin typeface="Arial"/>
              <a:cs typeface="Arial"/>
            </a:endParaRPr>
          </a:p>
          <a:p>
            <a:r>
              <a:rPr lang="es-ES_tradnl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 </a:t>
            </a:r>
          </a:p>
          <a:p>
            <a:pPr>
              <a:spcBef>
                <a:spcPct val="20000"/>
              </a:spcBef>
            </a:pPr>
            <a:r>
              <a:rPr lang="es-ES_tradnl" sz="3000" dirty="0" smtClean="0">
                <a:solidFill>
                  <a:srgbClr val="D60000"/>
                </a:solidFill>
                <a:latin typeface="Arial Black"/>
                <a:cs typeface="Arial Black"/>
              </a:rPr>
              <a:t>17</a:t>
            </a:r>
            <a:r>
              <a:rPr lang="es-ES_tradnl" sz="3000" dirty="0">
                <a:solidFill>
                  <a:srgbClr val="D60000"/>
                </a:solidFill>
                <a:latin typeface="Arial Black"/>
                <a:cs typeface="Arial Black"/>
              </a:rPr>
              <a:t> </a:t>
            </a:r>
            <a:r>
              <a:rPr lang="es-ES_tradnl" sz="3000" dirty="0" smtClean="0">
                <a:solidFill>
                  <a:srgbClr val="D60000"/>
                </a:solidFill>
                <a:latin typeface="Arial Black"/>
                <a:cs typeface="Arial Black"/>
              </a:rPr>
              <a:t>h</a:t>
            </a:r>
            <a:endParaRPr lang="es-ES_tradnl" sz="3000" dirty="0">
              <a:solidFill>
                <a:srgbClr val="D60000"/>
              </a:solidFill>
              <a:latin typeface="Arial Black"/>
              <a:cs typeface="Arial Black"/>
            </a:endParaRPr>
          </a:p>
          <a:p>
            <a:r>
              <a:rPr lang="es-ES_tradnl" sz="2200" b="1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Provincial Council of Barcelona and </a:t>
            </a:r>
            <a:r>
              <a:rPr lang="es-ES_tradnl" sz="2200" b="1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city</a:t>
            </a:r>
            <a:r>
              <a:rPr lang="es-ES_tradnl" sz="2200" b="1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2200" b="1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councils</a:t>
            </a:r>
            <a:r>
              <a:rPr lang="es-ES_tradnl" sz="2200" b="1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of Santa </a:t>
            </a:r>
            <a:r>
              <a:rPr lang="es-ES_tradnl" sz="2200" b="1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Susanna</a:t>
            </a:r>
            <a:r>
              <a:rPr lang="es-ES_tradnl" sz="2200" b="1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, </a:t>
            </a:r>
            <a:r>
              <a:rPr lang="es-ES_tradnl" sz="2200" b="1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Vilafranca</a:t>
            </a:r>
            <a:r>
              <a:rPr lang="es-ES_tradnl" sz="2200" b="1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del </a:t>
            </a:r>
            <a:r>
              <a:rPr lang="es-ES_tradnl" sz="2200" b="1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Penedès</a:t>
            </a:r>
            <a:r>
              <a:rPr lang="es-ES_tradnl" sz="2200" b="1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and </a:t>
            </a:r>
            <a:r>
              <a:rPr lang="es-ES_tradnl" sz="2200" b="1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Vilanova</a:t>
            </a:r>
            <a:r>
              <a:rPr lang="es-ES_tradnl" sz="2200" b="1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i la </a:t>
            </a:r>
            <a:r>
              <a:rPr lang="es-ES_tradnl" sz="2200" b="1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Geltrú</a:t>
            </a:r>
            <a:r>
              <a:rPr lang="es-ES_tradnl" sz="2200" b="1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</a:t>
            </a:r>
          </a:p>
          <a:p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Touristic</a:t>
            </a:r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 </a:t>
            </a:r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intelligent</a:t>
            </a:r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 </a:t>
            </a:r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sign-posting</a:t>
            </a:r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 </a:t>
            </a:r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with</a:t>
            </a:r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 </a:t>
            </a:r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beacons</a:t>
            </a:r>
            <a:endParaRPr lang="es-ES_tradnl" sz="3200" b="1" dirty="0">
              <a:solidFill>
                <a:srgbClr val="00A1E1"/>
              </a:solidFill>
              <a:latin typeface="Arial"/>
              <a:cs typeface="Arial"/>
            </a:endParaRPr>
          </a:p>
          <a:p>
            <a:r>
              <a:rPr lang="es-ES_tradnl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Mrs</a:t>
            </a:r>
            <a:r>
              <a:rPr lang="es-ES_tradnl" sz="1600" b="1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. </a:t>
            </a:r>
            <a:r>
              <a:rPr lang="es-ES_tradnl" sz="1600" b="1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Mercè</a:t>
            </a:r>
            <a:r>
              <a:rPr lang="es-ES_tradnl" sz="1600" b="1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López</a:t>
            </a:r>
            <a:r>
              <a:rPr lang="es-ES_tradnl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, Manager of </a:t>
            </a:r>
            <a:r>
              <a:rPr lang="es-ES_tradnl" sz="1600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Fundació</a:t>
            </a:r>
            <a:r>
              <a:rPr lang="es-ES_tradnl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Turística Santa </a:t>
            </a:r>
            <a:r>
              <a:rPr lang="es-ES_tradnl" sz="1600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Susanna</a:t>
            </a:r>
            <a:r>
              <a:rPr lang="es-ES_tradnl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/>
            </a:r>
            <a:br>
              <a:rPr lang="es-ES_tradnl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</a:br>
            <a:r>
              <a:rPr lang="es-ES_tradnl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Mrs. </a:t>
            </a:r>
            <a:r>
              <a:rPr lang="es-ES_tradnl" sz="1600" b="1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Pilar Yagüe</a:t>
            </a:r>
            <a:r>
              <a:rPr lang="es-ES_tradnl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, head of </a:t>
            </a:r>
            <a:r>
              <a:rPr lang="es-ES_tradnl" sz="1600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tourism</a:t>
            </a:r>
            <a:r>
              <a:rPr lang="es-ES_tradnl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services</a:t>
            </a:r>
            <a:r>
              <a:rPr lang="es-ES_tradnl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of </a:t>
            </a:r>
            <a:r>
              <a:rPr lang="es-ES_tradnl" sz="1600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Vilafranca</a:t>
            </a:r>
            <a:r>
              <a:rPr lang="es-ES_tradnl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del </a:t>
            </a:r>
            <a:r>
              <a:rPr lang="es-ES_tradnl" sz="1600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Penedès</a:t>
            </a:r>
            <a:r>
              <a:rPr lang="es-ES_tradnl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/>
            </a:r>
            <a:br>
              <a:rPr lang="es-ES_tradnl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</a:br>
            <a:r>
              <a:rPr lang="es-ES_tradnl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Mrs. </a:t>
            </a:r>
            <a:r>
              <a:rPr lang="es-ES_tradnl" sz="1600" b="1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Ester Toledo</a:t>
            </a:r>
            <a:r>
              <a:rPr lang="es-ES_tradnl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, </a:t>
            </a:r>
            <a:r>
              <a:rPr lang="es-ES_tradnl" sz="1600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Vilanova</a:t>
            </a:r>
            <a:r>
              <a:rPr lang="es-ES_tradnl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and la </a:t>
            </a:r>
            <a:r>
              <a:rPr lang="es-ES_tradnl" sz="1600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Geltrú</a:t>
            </a:r>
            <a:r>
              <a:rPr lang="es-ES_tradnl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/>
            </a:r>
            <a:br>
              <a:rPr lang="es-ES_tradnl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</a:br>
            <a:r>
              <a:rPr lang="es-ES_tradnl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Mr. </a:t>
            </a:r>
            <a:r>
              <a:rPr lang="es-ES_tradnl" sz="1600" b="1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Augusto Ramos</a:t>
            </a:r>
            <a:r>
              <a:rPr lang="es-ES_tradnl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, CEO of SISMOTUR</a:t>
            </a:r>
            <a:br>
              <a:rPr lang="es-ES_tradnl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</a:br>
            <a:r>
              <a:rPr lang="es-ES_tradnl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Mr. </a:t>
            </a:r>
            <a:r>
              <a:rPr lang="es-ES_tradnl" sz="1600" b="1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Xavier Font</a:t>
            </a:r>
            <a:r>
              <a:rPr lang="es-ES_tradnl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, Head of </a:t>
            </a:r>
            <a:r>
              <a:rPr lang="es-ES_tradnl" sz="1600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technical</a:t>
            </a:r>
            <a:r>
              <a:rPr lang="es-ES_tradnl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office of </a:t>
            </a:r>
            <a:r>
              <a:rPr lang="es-ES_tradnl" sz="1600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tourism</a:t>
            </a:r>
            <a:endParaRPr lang="es-ES_tradnl" sz="1600" dirty="0">
              <a:solidFill>
                <a:schemeClr val="tx1">
                  <a:tint val="75000"/>
                </a:schemeClr>
              </a:solidFill>
              <a:latin typeface="Arial"/>
              <a:cs typeface="Arial"/>
            </a:endParaRPr>
          </a:p>
          <a:p>
            <a:r>
              <a:rPr lang="es-ES_tradnl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 </a:t>
            </a:r>
          </a:p>
          <a:p>
            <a:pPr>
              <a:spcBef>
                <a:spcPct val="20000"/>
              </a:spcBef>
            </a:pPr>
            <a:r>
              <a:rPr lang="es-ES_tradnl" sz="3000" dirty="0">
                <a:solidFill>
                  <a:srgbClr val="D60000"/>
                </a:solidFill>
                <a:latin typeface="Arial Black"/>
                <a:cs typeface="Arial Black"/>
              </a:rPr>
              <a:t>17.30</a:t>
            </a:r>
          </a:p>
          <a:p>
            <a:r>
              <a:rPr lang="es-ES_tradnl" sz="2200" b="1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Provincial Council of Barcelona</a:t>
            </a:r>
          </a:p>
          <a:p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Prize</a:t>
            </a:r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 </a:t>
            </a:r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Verdict</a:t>
            </a:r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 of </a:t>
            </a:r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Apps&amp;loT</a:t>
            </a:r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 </a:t>
            </a:r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for</a:t>
            </a:r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 </a:t>
            </a:r>
            <a:r>
              <a:rPr lang="es-ES_tradnl" sz="3200" b="1" dirty="0" err="1">
                <a:solidFill>
                  <a:srgbClr val="00A1E1"/>
                </a:solidFill>
                <a:latin typeface="Arial"/>
                <a:cs typeface="Arial"/>
              </a:rPr>
              <a:t>citizens</a:t>
            </a:r>
            <a:r>
              <a:rPr lang="es-ES_tradnl" sz="3200" b="1" dirty="0">
                <a:solidFill>
                  <a:srgbClr val="00A1E1"/>
                </a:solidFill>
                <a:latin typeface="Arial"/>
                <a:cs typeface="Arial"/>
              </a:rPr>
              <a:t> 2017</a:t>
            </a:r>
          </a:p>
          <a:p>
            <a:r>
              <a:rPr lang="es-ES_tradnl" sz="1600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Handing</a:t>
            </a:r>
            <a:r>
              <a:rPr lang="es-ES_tradnl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over</a:t>
            </a:r>
            <a:r>
              <a:rPr lang="es-ES_tradnl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of </a:t>
            </a:r>
            <a:r>
              <a:rPr lang="es-ES_tradnl" sz="1600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prizes</a:t>
            </a:r>
            <a:r>
              <a:rPr lang="es-ES_tradnl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by</a:t>
            </a:r>
            <a:r>
              <a:rPr lang="es-ES_tradnl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Deputy</a:t>
            </a:r>
            <a:r>
              <a:rPr lang="es-ES_tradnl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Chief</a:t>
            </a:r>
            <a:r>
              <a:rPr lang="es-ES_tradnl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of </a:t>
            </a:r>
            <a:r>
              <a:rPr lang="es-ES_tradnl" sz="1600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Treasury</a:t>
            </a:r>
            <a:r>
              <a:rPr lang="es-ES_tradnl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, Human </a:t>
            </a:r>
            <a:r>
              <a:rPr lang="es-ES_tradnl" sz="1600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Resources</a:t>
            </a:r>
            <a:r>
              <a:rPr lang="es-ES_tradnl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, </a:t>
            </a:r>
            <a:r>
              <a:rPr lang="es-ES_tradnl" sz="1600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Processes</a:t>
            </a:r>
            <a:r>
              <a:rPr lang="es-ES_tradnl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and </a:t>
            </a:r>
            <a:r>
              <a:rPr lang="es-ES_tradnl" sz="1600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information</a:t>
            </a:r>
            <a:r>
              <a:rPr lang="es-ES_tradnl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society</a:t>
            </a:r>
            <a:r>
              <a:rPr lang="es-ES_tradnl" sz="16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, Mr. </a:t>
            </a:r>
            <a:r>
              <a:rPr lang="es-ES_tradnl" sz="1600" b="1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Joan Carles </a:t>
            </a:r>
            <a:r>
              <a:rPr lang="es-ES_tradnl" sz="1600" b="1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Garcia</a:t>
            </a:r>
            <a:r>
              <a:rPr lang="es-ES_tradnl" sz="1600" b="1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Cañizares</a:t>
            </a:r>
          </a:p>
        </p:txBody>
      </p:sp>
    </p:spTree>
    <p:extLst>
      <p:ext uri="{BB962C8B-B14F-4D97-AF65-F5344CB8AC3E}">
        <p14:creationId xmlns:p14="http://schemas.microsoft.com/office/powerpoint/2010/main" val="370956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fade/>
      </p:transition>
    </mc:Choice>
    <mc:Fallback xmlns="">
      <p:transition xmlns:p14="http://schemas.microsoft.com/office/powerpoint/2010/main" spd="slow" advTm="3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7446392" y="4934233"/>
            <a:ext cx="5059648" cy="13836368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>
            <a:lvl1pPr marL="0" indent="0" algn="ctr" defTabSz="1088639" rtl="0" eaLnBrk="1" latinLnBrk="0" hangingPunct="1">
              <a:spcBef>
                <a:spcPct val="20000"/>
              </a:spcBef>
              <a:buFont typeface="Arial"/>
              <a:buNone/>
              <a:defRPr sz="7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88639" indent="0" algn="ctr" defTabSz="1088639" rtl="0" eaLnBrk="1" latinLnBrk="0" hangingPunct="1">
              <a:spcBef>
                <a:spcPct val="20000"/>
              </a:spcBef>
              <a:buFont typeface="Arial"/>
              <a:buNone/>
              <a:defRPr sz="6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177278" indent="0" algn="ctr" defTabSz="1088639" rtl="0" eaLnBrk="1" latinLnBrk="0" hangingPunct="1">
              <a:spcBef>
                <a:spcPct val="20000"/>
              </a:spcBef>
              <a:buFont typeface="Arial"/>
              <a:buNone/>
              <a:defRPr sz="5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65917" indent="0" algn="ctr" defTabSz="1088639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354556" indent="0" algn="ctr" defTabSz="1088639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443195" indent="0" algn="ctr" defTabSz="1088639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31834" indent="0" algn="ctr" defTabSz="1088639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20472" indent="0" algn="ctr" defTabSz="1088639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9111" indent="0" algn="ctr" defTabSz="1088639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dirty="0">
              <a:latin typeface="Arial"/>
              <a:cs typeface="Arial"/>
            </a:endParaRPr>
          </a:p>
        </p:txBody>
      </p:sp>
      <p:pic>
        <p:nvPicPr>
          <p:cNvPr id="3" name="Imagen 2" descr="primera y últim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24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0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fade/>
      </p:transition>
    </mc:Choice>
    <mc:Fallback xmlns="">
      <p:transition xmlns:p14="http://schemas.microsoft.com/office/powerpoint/2010/main" spd="slow" advTm="30000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</TotalTime>
  <Words>86</Words>
  <Application>Microsoft Macintosh PowerPoint</Application>
  <PresentationFormat>Personalizado</PresentationFormat>
  <Paragraphs>81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 a</dc:creator>
  <cp:lastModifiedBy>Marc Melillas</cp:lastModifiedBy>
  <cp:revision>52</cp:revision>
  <dcterms:created xsi:type="dcterms:W3CDTF">2016-11-09T11:20:23Z</dcterms:created>
  <dcterms:modified xsi:type="dcterms:W3CDTF">2017-11-13T18:39:45Z</dcterms:modified>
</cp:coreProperties>
</file>